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5" r:id="rId10"/>
    <p:sldId id="266"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3041"/>
    <a:srgbClr val="F3F2F3"/>
    <a:srgbClr val="F3F3F3"/>
    <a:srgbClr val="5895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15" autoAdjust="0"/>
    <p:restoredTop sz="66803" autoAdjust="0"/>
  </p:normalViewPr>
  <p:slideViewPr>
    <p:cSldViewPr snapToGrid="0">
      <p:cViewPr varScale="1">
        <p:scale>
          <a:sx n="83" d="100"/>
          <a:sy n="83" d="100"/>
        </p:scale>
        <p:origin x="1128"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A2B521-14D0-455D-A934-AABAE1920786}" type="datetimeFigureOut">
              <a:rPr lang="en-AU" smtClean="0"/>
              <a:t>24/3/21</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C2B246-2DBF-42F5-96F1-9B9B2E13EADA}" type="slidenum">
              <a:rPr lang="en-AU" smtClean="0"/>
              <a:t>‹#›</a:t>
            </a:fld>
            <a:endParaRPr lang="en-AU"/>
          </a:p>
        </p:txBody>
      </p:sp>
    </p:spTree>
    <p:extLst>
      <p:ext uri="{BB962C8B-B14F-4D97-AF65-F5344CB8AC3E}">
        <p14:creationId xmlns:p14="http://schemas.microsoft.com/office/powerpoint/2010/main" val="2534354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AC2B246-2DBF-42F5-96F1-9B9B2E13EADA}" type="slidenum">
              <a:rPr lang="en-AU" smtClean="0"/>
              <a:t>1</a:t>
            </a:fld>
            <a:endParaRPr lang="en-AU"/>
          </a:p>
        </p:txBody>
      </p:sp>
    </p:spTree>
    <p:extLst>
      <p:ext uri="{BB962C8B-B14F-4D97-AF65-F5344CB8AC3E}">
        <p14:creationId xmlns:p14="http://schemas.microsoft.com/office/powerpoint/2010/main" val="39940770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600"/>
              </a:spcAft>
            </a:pPr>
            <a:r>
              <a:rPr lang="en-AU" sz="1800" b="1" dirty="0">
                <a:effectLst/>
                <a:latin typeface="Calibri" panose="020F0502020204030204" pitchFamily="34" charset="0"/>
                <a:ea typeface="Calibri" panose="020F0502020204030204" pitchFamily="34" charset="0"/>
                <a:cs typeface="Times New Roman" panose="02020603050405020304" pitchFamily="18" charset="0"/>
              </a:rPr>
              <a:t>The obvious solution</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There is an obvious solution. </a:t>
            </a:r>
          </a:p>
          <a:p>
            <a:pPr>
              <a:lnSpc>
                <a:spcPct val="115000"/>
              </a:lnSpc>
              <a:spcAft>
                <a:spcPts val="6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The Australian Government and people with disability, families and service providers could look at the problems and come up with solutions that we think will work together. Just like we did to make the NDIS happen.</a:t>
            </a:r>
          </a:p>
          <a:p>
            <a:pPr>
              <a:lnSpc>
                <a:spcPct val="115000"/>
              </a:lnSpc>
              <a:spcAft>
                <a:spcPts val="6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These solutions could include trials of a range of ways to improve access and planning consistency, and should be evaluated so that evidence based changes are made. </a:t>
            </a:r>
          </a:p>
        </p:txBody>
      </p:sp>
      <p:sp>
        <p:nvSpPr>
          <p:cNvPr id="4" name="Slide Number Placeholder 3"/>
          <p:cNvSpPr>
            <a:spLocks noGrp="1"/>
          </p:cNvSpPr>
          <p:nvPr>
            <p:ph type="sldNum" sz="quarter" idx="5"/>
          </p:nvPr>
        </p:nvSpPr>
        <p:spPr/>
        <p:txBody>
          <a:bodyPr/>
          <a:lstStyle/>
          <a:p>
            <a:fld id="{2AC2B246-2DBF-42F5-96F1-9B9B2E13EADA}" type="slidenum">
              <a:rPr lang="en-AU" smtClean="0"/>
              <a:t>10</a:t>
            </a:fld>
            <a:endParaRPr lang="en-AU"/>
          </a:p>
        </p:txBody>
      </p:sp>
    </p:spTree>
    <p:extLst>
      <p:ext uri="{BB962C8B-B14F-4D97-AF65-F5344CB8AC3E}">
        <p14:creationId xmlns:p14="http://schemas.microsoft.com/office/powerpoint/2010/main" val="2105876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600"/>
              </a:spcAft>
            </a:pPr>
            <a:r>
              <a:rPr lang="en-AU" sz="1800" b="1" dirty="0">
                <a:effectLst/>
                <a:latin typeface="Calibri" panose="020F0502020204030204" pitchFamily="34" charset="0"/>
                <a:ea typeface="Calibri" panose="020F0502020204030204" pitchFamily="34" charset="0"/>
                <a:cs typeface="Times New Roman" panose="02020603050405020304" pitchFamily="18" charset="0"/>
              </a:rPr>
              <a:t>We want to help</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We want to make sure the NDIS is the world-leading scheme we believe it can and should be. After all it’s our NDIS. It belongs to our community.</a:t>
            </a:r>
          </a:p>
          <a:p>
            <a:pPr>
              <a:lnSpc>
                <a:spcPct val="115000"/>
              </a:lnSpc>
              <a:spcAft>
                <a:spcPts val="6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The NDIS is a new system. It was deliberately designed to be different to the old systems, which left people with disability ‘Shut Out’. A critical difference is the NDIS is individualised and personalised. Every NDIS participant should get a plan that supports their unique needs and circumstances.</a:t>
            </a:r>
          </a:p>
          <a:p>
            <a:pPr>
              <a:lnSpc>
                <a:spcPct val="115000"/>
              </a:lnSpc>
              <a:spcAft>
                <a:spcPts val="6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We do not want the NDIS we fought for to be turned into Workcover or Centrelink.</a:t>
            </a:r>
          </a:p>
          <a:p>
            <a:pPr>
              <a:lnSpc>
                <a:spcPct val="115000"/>
              </a:lnSpc>
              <a:spcAft>
                <a:spcPts val="6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We want the NDIS we fought for.</a:t>
            </a:r>
          </a:p>
          <a:p>
            <a:endParaRPr lang="en-AU" dirty="0"/>
          </a:p>
        </p:txBody>
      </p:sp>
      <p:sp>
        <p:nvSpPr>
          <p:cNvPr id="4" name="Slide Number Placeholder 3"/>
          <p:cNvSpPr>
            <a:spLocks noGrp="1"/>
          </p:cNvSpPr>
          <p:nvPr>
            <p:ph type="sldNum" sz="quarter" idx="5"/>
          </p:nvPr>
        </p:nvSpPr>
        <p:spPr/>
        <p:txBody>
          <a:bodyPr/>
          <a:lstStyle/>
          <a:p>
            <a:fld id="{2AC2B246-2DBF-42F5-96F1-9B9B2E13EADA}" type="slidenum">
              <a:rPr lang="en-AU" smtClean="0"/>
              <a:t>11</a:t>
            </a:fld>
            <a:endParaRPr lang="en-AU"/>
          </a:p>
        </p:txBody>
      </p:sp>
    </p:spTree>
    <p:extLst>
      <p:ext uri="{BB962C8B-B14F-4D97-AF65-F5344CB8AC3E}">
        <p14:creationId xmlns:p14="http://schemas.microsoft.com/office/powerpoint/2010/main" val="2753185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6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Acknowledgment of Country</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I’d like to start by acknowledging the Wurundjeri people of the Kulin nation on whose land I am joining you from today, and the Traditional Custodians of the lands across Australia on which we are all meeting.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 recognise their continuing connection to land, water and community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 pay my respect to their Elders past, present and emerging, and any Aboriginal or Torres Strait Islander people in the briefing today.</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Acknowledgment of advocates and self-advocates</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I’d also like to acknowledge all the people with disability, their families and supporters who advocated for so long for the wonderful social change that is the National Disability Insurance Scheme.</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As the CEO of Inclusion Australia, the national voice of people with intellectual disability and their families, I would also like to pay particular respect to self-advocates; the people with intellectual disability who have spoken out so strongly about their experiences and the changes, and respect, they deserve.</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Accessibility</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Today’s forum is as accessible as online forums can be. We have Auslan interpreters and live captioning – and I will work hard not to talk too fast.</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Because of the requirement for people to be able to ‘pin’ the Auslan interpreter to their screen, it is not possible to share a PowerPoint or any other information via my screen.</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All registered attendees should have received a copy of the Statement of Concern, which is now my job to brief you on.</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2AC2B246-2DBF-42F5-96F1-9B9B2E13EADA}" type="slidenum">
              <a:rPr lang="en-AU" smtClean="0"/>
              <a:t>2</a:t>
            </a:fld>
            <a:endParaRPr lang="en-AU"/>
          </a:p>
        </p:txBody>
      </p:sp>
    </p:spTree>
    <p:extLst>
      <p:ext uri="{BB962C8B-B14F-4D97-AF65-F5344CB8AC3E}">
        <p14:creationId xmlns:p14="http://schemas.microsoft.com/office/powerpoint/2010/main" val="2155282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6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Role today</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I am honoured to be here today as a member and representative of the group of disability sector peaks – the Disabled Peoples and Disability Representative Organisations and their many disability sector supporters and allies who all want the NDIS to achieve what we wanted it to achieve when we all came together in 2011 to say that Every. Australian. Counts.</a:t>
            </a:r>
          </a:p>
          <a:p>
            <a:pPr>
              <a:lnSpc>
                <a:spcPct val="115000"/>
              </a:lnSpc>
              <a:spcAft>
                <a:spcPts val="6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My role is to help explain to you why people with disability, their families and the organisations that represent them are all worried about changes the Australian Government wants to make to our NDIS.</a:t>
            </a:r>
          </a:p>
        </p:txBody>
      </p:sp>
      <p:sp>
        <p:nvSpPr>
          <p:cNvPr id="4" name="Slide Number Placeholder 3"/>
          <p:cNvSpPr>
            <a:spLocks noGrp="1"/>
          </p:cNvSpPr>
          <p:nvPr>
            <p:ph type="sldNum" sz="quarter" idx="5"/>
          </p:nvPr>
        </p:nvSpPr>
        <p:spPr/>
        <p:txBody>
          <a:bodyPr/>
          <a:lstStyle/>
          <a:p>
            <a:fld id="{2AC2B246-2DBF-42F5-96F1-9B9B2E13EADA}" type="slidenum">
              <a:rPr lang="en-AU" smtClean="0"/>
              <a:t>3</a:t>
            </a:fld>
            <a:endParaRPr lang="en-AU"/>
          </a:p>
        </p:txBody>
      </p:sp>
    </p:spTree>
    <p:extLst>
      <p:ext uri="{BB962C8B-B14F-4D97-AF65-F5344CB8AC3E}">
        <p14:creationId xmlns:p14="http://schemas.microsoft.com/office/powerpoint/2010/main" val="2520158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600"/>
              </a:spcAft>
            </a:pPr>
            <a:r>
              <a:rPr lang="en-AU" sz="1800" b="1" dirty="0">
                <a:effectLst/>
                <a:latin typeface="Calibri" panose="020F0502020204030204" pitchFamily="34" charset="0"/>
                <a:ea typeface="Calibri" panose="020F0502020204030204" pitchFamily="34" charset="0"/>
                <a:cs typeface="Times New Roman" panose="02020603050405020304" pitchFamily="18" charset="0"/>
              </a:rPr>
              <a:t>Our NDIS</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We call it ‘our NDIS’ because in the two years between the beginning of the </a:t>
            </a:r>
            <a:r>
              <a:rPr lang="en-AU" sz="1800" i="1" dirty="0">
                <a:effectLst/>
                <a:latin typeface="Calibri" panose="020F0502020204030204" pitchFamily="34" charset="0"/>
                <a:ea typeface="Calibri" panose="020F0502020204030204" pitchFamily="34" charset="0"/>
                <a:cs typeface="Times New Roman" panose="02020603050405020304" pitchFamily="18" charset="0"/>
              </a:rPr>
              <a:t>Every Australian Counts</a:t>
            </a:r>
            <a:r>
              <a:rPr lang="en-AU" sz="1800" dirty="0">
                <a:effectLst/>
                <a:latin typeface="Calibri" panose="020F0502020204030204" pitchFamily="34" charset="0"/>
                <a:ea typeface="Calibri" panose="020F0502020204030204" pitchFamily="34" charset="0"/>
                <a:cs typeface="Times New Roman" panose="02020603050405020304" pitchFamily="18" charset="0"/>
              </a:rPr>
              <a:t> campaign and the launch of the NDIS trial sites, people with disability, families, service providers, and State and Territory governments, worked with the Commonwealth government to design the NDIS. Through genuine democratic consultations, the NDIS Act and NDIS Rules were codesigned with people with disability having real influence.</a:t>
            </a:r>
          </a:p>
          <a:p>
            <a:pPr>
              <a:lnSpc>
                <a:spcPct val="115000"/>
              </a:lnSpc>
              <a:spcAft>
                <a:spcPts val="6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This co-design is reflected in the Guiding Principle #08 of the NDIS Act. It states, “people with disabilities have the right to engage as equal partners in decisions that will affect their lives”. The NDIS Corporate Plan reflects this through the commitment “putting participants at the centre of everything we do.”</a:t>
            </a:r>
          </a:p>
        </p:txBody>
      </p:sp>
      <p:sp>
        <p:nvSpPr>
          <p:cNvPr id="4" name="Slide Number Placeholder 3"/>
          <p:cNvSpPr>
            <a:spLocks noGrp="1"/>
          </p:cNvSpPr>
          <p:nvPr>
            <p:ph type="sldNum" sz="quarter" idx="5"/>
          </p:nvPr>
        </p:nvSpPr>
        <p:spPr/>
        <p:txBody>
          <a:bodyPr/>
          <a:lstStyle/>
          <a:p>
            <a:fld id="{2AC2B246-2DBF-42F5-96F1-9B9B2E13EADA}" type="slidenum">
              <a:rPr lang="en-AU" smtClean="0"/>
              <a:t>4</a:t>
            </a:fld>
            <a:endParaRPr lang="en-AU"/>
          </a:p>
        </p:txBody>
      </p:sp>
    </p:spTree>
    <p:extLst>
      <p:ext uri="{BB962C8B-B14F-4D97-AF65-F5344CB8AC3E}">
        <p14:creationId xmlns:p14="http://schemas.microsoft.com/office/powerpoint/2010/main" val="4136378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600"/>
              </a:spcAft>
            </a:pPr>
            <a:r>
              <a:rPr lang="en-AU" sz="1800" b="1" dirty="0">
                <a:effectLst/>
                <a:latin typeface="Calibri" panose="020F0502020204030204" pitchFamily="34" charset="0"/>
                <a:ea typeface="Calibri" panose="020F0502020204030204" pitchFamily="34" charset="0"/>
                <a:cs typeface="Times New Roman" panose="02020603050405020304" pitchFamily="18" charset="0"/>
              </a:rPr>
              <a:t>The independent assessments announcement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In August 2020, the Minister for the NDIS announced a ‘substantial package of reforms’ to the NDIS.</a:t>
            </a:r>
          </a:p>
          <a:p>
            <a:pPr>
              <a:lnSpc>
                <a:spcPct val="115000"/>
              </a:lnSpc>
              <a:spcAft>
                <a:spcPts val="6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The announcement made clear the government was very concerned about the:</a:t>
            </a:r>
          </a:p>
          <a:p>
            <a:pPr marL="342900" lvl="0" indent="-342900">
              <a:lnSpc>
                <a:spcPct val="115000"/>
              </a:lnSpc>
              <a:spcAft>
                <a:spcPts val="600"/>
              </a:spcAft>
              <a:buFont typeface="Symbol" panose="05050102010706020507" pitchFamily="18" charset="2"/>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emerging evidence of lack of equity in access to the NDIS and size of support packages, and </a:t>
            </a:r>
          </a:p>
          <a:p>
            <a:pPr marL="342900" lvl="0" indent="-342900">
              <a:lnSpc>
                <a:spcPct val="115000"/>
              </a:lnSpc>
              <a:spcAft>
                <a:spcPts val="600"/>
              </a:spcAft>
              <a:buFont typeface="Symbol" panose="05050102010706020507" pitchFamily="18" charset="2"/>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increasing costs of the NDIS</a:t>
            </a:r>
          </a:p>
          <a:p>
            <a:pPr>
              <a:lnSpc>
                <a:spcPct val="115000"/>
              </a:lnSpc>
              <a:spcAft>
                <a:spcPts val="6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The announcement said new independent assessments would be rolled out as the central source of ‘accurate’ information about a person with disability’s support needs. The announcement made clear that these assessments were intended to be the determining factor on a person’s eligibility for the NDIS, and on the support package they would receive.</a:t>
            </a:r>
          </a:p>
          <a:p>
            <a:pPr>
              <a:lnSpc>
                <a:spcPct val="115000"/>
              </a:lnSpc>
              <a:spcAft>
                <a:spcPts val="6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The Minister also stated that he would “ensure people with disability have a seat at the table when it comes to </a:t>
            </a:r>
            <a:r>
              <a:rPr lang="en-AU" sz="1800" u="sng" dirty="0">
                <a:effectLst/>
                <a:latin typeface="Calibri" panose="020F0502020204030204" pitchFamily="34" charset="0"/>
                <a:ea typeface="Calibri" panose="020F0502020204030204" pitchFamily="34" charset="0"/>
                <a:cs typeface="Times New Roman" panose="02020603050405020304" pitchFamily="18" charset="0"/>
              </a:rPr>
              <a:t>implementing</a:t>
            </a:r>
            <a:r>
              <a:rPr lang="en-AU" sz="1800" dirty="0">
                <a:effectLst/>
                <a:latin typeface="Calibri" panose="020F0502020204030204" pitchFamily="34" charset="0"/>
                <a:ea typeface="Calibri" panose="020F0502020204030204" pitchFamily="34" charset="0"/>
                <a:cs typeface="Times New Roman" panose="02020603050405020304" pitchFamily="18" charset="0"/>
              </a:rPr>
              <a:t> these reforms”.</a:t>
            </a:r>
          </a:p>
        </p:txBody>
      </p:sp>
      <p:sp>
        <p:nvSpPr>
          <p:cNvPr id="4" name="Slide Number Placeholder 3"/>
          <p:cNvSpPr>
            <a:spLocks noGrp="1"/>
          </p:cNvSpPr>
          <p:nvPr>
            <p:ph type="sldNum" sz="quarter" idx="5"/>
          </p:nvPr>
        </p:nvSpPr>
        <p:spPr/>
        <p:txBody>
          <a:bodyPr/>
          <a:lstStyle/>
          <a:p>
            <a:fld id="{2AC2B246-2DBF-42F5-96F1-9B9B2E13EADA}" type="slidenum">
              <a:rPr lang="en-AU" smtClean="0"/>
              <a:t>5</a:t>
            </a:fld>
            <a:endParaRPr lang="en-AU"/>
          </a:p>
        </p:txBody>
      </p:sp>
    </p:spTree>
    <p:extLst>
      <p:ext uri="{BB962C8B-B14F-4D97-AF65-F5344CB8AC3E}">
        <p14:creationId xmlns:p14="http://schemas.microsoft.com/office/powerpoint/2010/main" val="2417133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600"/>
              </a:spcAft>
            </a:pPr>
            <a:r>
              <a:rPr lang="en-AU" sz="1800" b="1" dirty="0">
                <a:effectLst/>
                <a:latin typeface="Calibri" panose="020F0502020204030204" pitchFamily="34" charset="0"/>
                <a:ea typeface="Calibri" panose="020F0502020204030204" pitchFamily="34" charset="0"/>
                <a:cs typeface="Times New Roman" panose="02020603050405020304" pitchFamily="18" charset="0"/>
              </a:rPr>
              <a:t>Three immediate problems</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However, as the community outcry over the following weekend (and ever since) showed, there were three big problems with that announcement:</a:t>
            </a:r>
          </a:p>
          <a:p>
            <a:pPr marL="342900" lvl="0" indent="-342900">
              <a:lnSpc>
                <a:spcPct val="115000"/>
              </a:lnSpc>
              <a:spcAft>
                <a:spcPts val="600"/>
              </a:spcAft>
              <a:buFont typeface="+mj-lt"/>
              <a:buAutoNum type="arabicPeriod"/>
            </a:pPr>
            <a:r>
              <a:rPr lang="en-AU" sz="1800" dirty="0">
                <a:effectLst/>
                <a:latin typeface="Calibri" panose="020F0502020204030204" pitchFamily="34" charset="0"/>
                <a:ea typeface="Calibri" panose="020F0502020204030204" pitchFamily="34" charset="0"/>
                <a:cs typeface="Times New Roman" panose="02020603050405020304" pitchFamily="18" charset="0"/>
              </a:rPr>
              <a:t>The government had NOT consulted with people with disability about these concerns, what the underlying reasons might be, or about solutions to these challenges. In contrast with the extensive consultations in progress in the Aged Care sector, it had decided on its own solution.</a:t>
            </a:r>
          </a:p>
          <a:p>
            <a:pPr marL="342900" lvl="0" indent="-342900">
              <a:lnSpc>
                <a:spcPct val="115000"/>
              </a:lnSpc>
              <a:spcAft>
                <a:spcPts val="600"/>
              </a:spcAft>
              <a:buFont typeface="+mj-lt"/>
              <a:buAutoNum type="arabicPeriod"/>
            </a:pPr>
            <a:r>
              <a:rPr lang="en-AU" sz="1800" dirty="0">
                <a:effectLst/>
                <a:latin typeface="Calibri" panose="020F0502020204030204" pitchFamily="34" charset="0"/>
                <a:ea typeface="Calibri" panose="020F0502020204030204" pitchFamily="34" charset="0"/>
                <a:cs typeface="Times New Roman" panose="02020603050405020304" pitchFamily="18" charset="0"/>
              </a:rPr>
              <a:t>The government had decided to use tools – assessments of a person’s function – to determine the funding that person would receive for their support needs. As many experts have since explained, these tools were not designed for this purpose.</a:t>
            </a:r>
          </a:p>
          <a:p>
            <a:pPr marL="342900" lvl="0" indent="-342900">
              <a:lnSpc>
                <a:spcPct val="115000"/>
              </a:lnSpc>
              <a:spcAft>
                <a:spcPts val="600"/>
              </a:spcAft>
              <a:buFont typeface="+mj-lt"/>
              <a:buAutoNum type="arabicPeriod"/>
            </a:pPr>
            <a:r>
              <a:rPr lang="en-AU" sz="1800" dirty="0">
                <a:effectLst/>
                <a:latin typeface="Calibri" panose="020F0502020204030204" pitchFamily="34" charset="0"/>
                <a:ea typeface="Calibri" panose="020F0502020204030204" pitchFamily="34" charset="0"/>
                <a:cs typeface="Times New Roman" panose="02020603050405020304" pitchFamily="18" charset="0"/>
              </a:rPr>
              <a:t>The government had already made the decision to use these tools without comprehensive testing on whether in fact they were ‘accurate’ and or worked for this new purpose. The pilot used as evidence was very small and was not independently evaluated. This means the NDIS changed the use of the tools, as well as inventing its own new funding algorithm, without community transparency and oversight.</a:t>
            </a:r>
          </a:p>
          <a:p>
            <a:br>
              <a:rPr lang="en-AU" sz="1800" b="1" dirty="0">
                <a:effectLst/>
                <a:latin typeface="Calibri" panose="020F0502020204030204" pitchFamily="34" charset="0"/>
                <a:ea typeface="Calibri" panose="020F0502020204030204" pitchFamily="34" charset="0"/>
                <a:cs typeface="Times New Roman" panose="02020603050405020304" pitchFamily="18" charset="0"/>
              </a:rPr>
            </a:br>
            <a:r>
              <a:rPr lang="en-AU"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AU" sz="1800" b="1" dirty="0">
                <a:effectLst/>
                <a:latin typeface="Calibri" panose="020F0502020204030204" pitchFamily="34" charset="0"/>
                <a:ea typeface="Calibri" panose="020F0502020204030204" pitchFamily="34" charset="0"/>
                <a:cs typeface="Times New Roman" panose="02020603050405020304" pitchFamily="18" charset="0"/>
              </a:rPr>
              <a:t>The fundamental issue</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The immediate outcry occurred because the government broke its fundamental promise to people with disability to engage as equal partners in decisions that will affect their lives. The mantra ‘Nothing about us, without us’ is not a negotiable or a privilege. The NDIS Act - the law - acknowledges this as a right.</a:t>
            </a:r>
          </a:p>
          <a:p>
            <a:pPr>
              <a:lnSpc>
                <a:spcPct val="115000"/>
              </a:lnSpc>
              <a:spcAft>
                <a:spcPts val="6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Therefore, the first and primary request to government is to STOP the rollout of compulsory assessments as they are currently planned, and to co-design a new access and planning process with people with disability, their families, supporters and the organisations who represent them.</a:t>
            </a:r>
          </a:p>
          <a:p>
            <a:pPr>
              <a:lnSpc>
                <a:spcPct val="115000"/>
              </a:lnSpc>
              <a:spcAft>
                <a:spcPts val="600"/>
              </a:spcAft>
            </a:pPr>
            <a:r>
              <a:rPr lang="en-AU" sz="1800" b="1" dirty="0">
                <a:effectLst/>
                <a:latin typeface="Calibri" panose="020F0502020204030204" pitchFamily="34" charset="0"/>
                <a:ea typeface="Calibri" panose="020F0502020204030204" pitchFamily="34" charset="0"/>
                <a:cs typeface="Times New Roman" panose="02020603050405020304" pitchFamily="18" charset="0"/>
              </a:rPr>
              <a:t>What if the information is not ‘accurate’?</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The announcement about independent assessments said they would be the central source of ‘accurate’ information about a person with disability’s support needs. But we do not have any evidence that they are accurate.</a:t>
            </a:r>
          </a:p>
          <a:p>
            <a:pPr>
              <a:lnSpc>
                <a:spcPct val="115000"/>
              </a:lnSpc>
              <a:spcAft>
                <a:spcPts val="6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In fact, many experts and academics have said that the tools used in the assessments were not designed to determine the level of support funding needed by an individual. </a:t>
            </a:r>
          </a:p>
          <a:p>
            <a:pPr>
              <a:lnSpc>
                <a:spcPct val="115000"/>
              </a:lnSpc>
              <a:spcAft>
                <a:spcPts val="6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The government has not told us how assessment results will be used to work out a person’s budget. We have not been told how the level of funding in a package might change.</a:t>
            </a:r>
          </a:p>
          <a:p>
            <a:pPr>
              <a:lnSpc>
                <a:spcPct val="115000"/>
              </a:lnSpc>
              <a:spcAft>
                <a:spcPts val="6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The government has also said the results of the assessment cannot be challenged or appealed. Even though it hasn’t proved that the results will be accurate.</a:t>
            </a:r>
          </a:p>
          <a:p>
            <a:pPr>
              <a:lnSpc>
                <a:spcPct val="115000"/>
              </a:lnSpc>
              <a:spcAft>
                <a:spcPts val="6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We don’t think that is a good way to make big changes. In fact, we think it is dangerous to make major changes to the lives of nearly half a million Australians, about 60% of whom have a cognitive disability, without rigorously testing the impact using the best evidence available.</a:t>
            </a:r>
          </a:p>
          <a:p>
            <a:pPr>
              <a:lnSpc>
                <a:spcPct val="115000"/>
              </a:lnSpc>
              <a:spcAft>
                <a:spcPts val="6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We think it is unfair that people might miss out on the NDIS, or not have their support needs met. </a:t>
            </a:r>
          </a:p>
          <a:p>
            <a:pPr>
              <a:lnSpc>
                <a:spcPct val="115000"/>
              </a:lnSpc>
              <a:spcAft>
                <a:spcPts val="6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We think there needs to be a strong transparent and independent evaluation of proposed tools and methods to show they are accurate.</a:t>
            </a:r>
          </a:p>
          <a:p>
            <a:pPr>
              <a:lnSpc>
                <a:spcPct val="115000"/>
              </a:lnSpc>
              <a:spcAft>
                <a:spcPts val="600"/>
              </a:spcAft>
            </a:pPr>
            <a:r>
              <a:rPr lang="en-AU" sz="1800" b="1" dirty="0">
                <a:effectLst/>
                <a:latin typeface="Calibri" panose="020F0502020204030204" pitchFamily="34" charset="0"/>
                <a:ea typeface="Calibri" panose="020F0502020204030204" pitchFamily="34" charset="0"/>
                <a:cs typeface="Times New Roman" panose="02020603050405020304" pitchFamily="18" charset="0"/>
              </a:rPr>
              <a:t>Further problems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As more information has come out about how the independent assessments will be conducted and used, our worries have increased:</a:t>
            </a:r>
          </a:p>
          <a:p>
            <a:pPr marL="342900" lvl="0" indent="-342900">
              <a:lnSpc>
                <a:spcPct val="115000"/>
              </a:lnSpc>
              <a:spcAft>
                <a:spcPts val="600"/>
              </a:spcAft>
              <a:buFont typeface="Symbol" panose="05050102010706020507" pitchFamily="18" charset="2"/>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We’re worried that because assessors won’t know a person, or spend very long with them, they may not take into account people’s complicated lives and situations. They may even be judgemental about them.</a:t>
            </a:r>
          </a:p>
          <a:p>
            <a:pPr marL="342900" lvl="0" indent="-342900">
              <a:lnSpc>
                <a:spcPct val="115000"/>
              </a:lnSpc>
              <a:spcAft>
                <a:spcPts val="600"/>
              </a:spcAft>
              <a:buFont typeface="Symbol" panose="05050102010706020507" pitchFamily="18" charset="2"/>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Many people with disability have experienced violence, abuse, neglect and exploitation. We needed to have a Royal Commission because of this. Therefore, we’re worried working with someone they don’t know might be difficult or damaging for some people with disability.</a:t>
            </a:r>
          </a:p>
          <a:p>
            <a:pPr marL="342900" lvl="0" indent="-342900">
              <a:lnSpc>
                <a:spcPct val="115000"/>
              </a:lnSpc>
              <a:spcAft>
                <a:spcPts val="600"/>
              </a:spcAft>
              <a:buFont typeface="Symbol" panose="05050102010706020507" pitchFamily="18" charset="2"/>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We are also worried about people who don’t have anyone else in their lives who can give accurate, reliable or independent back-up information.</a:t>
            </a:r>
          </a:p>
          <a:p>
            <a:pPr marL="342900" lvl="0" indent="-342900">
              <a:lnSpc>
                <a:spcPct val="115000"/>
              </a:lnSpc>
              <a:spcAft>
                <a:spcPts val="600"/>
              </a:spcAft>
              <a:buFont typeface="Symbol" panose="05050102010706020507" pitchFamily="18" charset="2"/>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Many people with disability need assessors with specialised experience and skills. We are worried the assessors won’t have the right experience, skills or training for people with “invisible” or complex disabilities, or LGBTIQA+ people.</a:t>
            </a:r>
          </a:p>
          <a:p>
            <a:pPr marL="342900" lvl="0" indent="-342900">
              <a:lnSpc>
                <a:spcPct val="115000"/>
              </a:lnSpc>
              <a:spcAft>
                <a:spcPts val="600"/>
              </a:spcAft>
              <a:buFont typeface="Symbol" panose="05050102010706020507" pitchFamily="18" charset="2"/>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We are worried about the cultural safety of First Nations people and people from culturally or linguistically diverse (CALD) backgrounds.</a:t>
            </a:r>
          </a:p>
          <a:p>
            <a:pPr>
              <a:lnSpc>
                <a:spcPct val="115000"/>
              </a:lnSpc>
              <a:spcAft>
                <a:spcPts val="600"/>
              </a:spcAft>
            </a:pPr>
            <a:r>
              <a:rPr lang="en-AU" sz="1800" b="1" dirty="0">
                <a:effectLst/>
                <a:latin typeface="Calibri" panose="020F0502020204030204" pitchFamily="34" charset="0"/>
                <a:ea typeface="Calibri" panose="020F0502020204030204" pitchFamily="34" charset="0"/>
                <a:cs typeface="Times New Roman" panose="02020603050405020304" pitchFamily="18" charset="0"/>
              </a:rPr>
              <a:t>There are some challenges. Change is OK.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I want to be clear that our worries don’t mean we are against change. Because the NDIS is world leading, it does need to try new things. </a:t>
            </a:r>
          </a:p>
          <a:p>
            <a:pPr>
              <a:lnSpc>
                <a:spcPct val="115000"/>
              </a:lnSpc>
              <a:spcAft>
                <a:spcPts val="6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And it is true that, right now, the NDIS is complex and difficult to navigate. There are problems with fairness and consistency. While the scheme works well for some, others miss out.</a:t>
            </a:r>
          </a:p>
          <a:p>
            <a:pPr>
              <a:lnSpc>
                <a:spcPct val="115000"/>
              </a:lnSpc>
              <a:spcAft>
                <a:spcPts val="6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We want the NDIS to be fair and consistent. Of course. But we are concerned these changes will make things worse not better. We are concerned that the new process for assessment and planning won’t consider the individual needs and circumstances of people with disability.</a:t>
            </a:r>
          </a:p>
          <a:p>
            <a:pPr>
              <a:lnSpc>
                <a:spcPct val="115000"/>
              </a:lnSpc>
              <a:spcAft>
                <a:spcPts val="600"/>
              </a:spcAft>
            </a:pPr>
            <a:r>
              <a:rPr lang="en-AU" sz="1800" b="1" dirty="0">
                <a:effectLst/>
                <a:latin typeface="Calibri" panose="020F0502020204030204" pitchFamily="34" charset="0"/>
                <a:ea typeface="Calibri" panose="020F0502020204030204" pitchFamily="34" charset="0"/>
                <a:cs typeface="Times New Roman" panose="02020603050405020304" pitchFamily="18" charset="0"/>
              </a:rPr>
              <a:t>The obvious solution</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There is an obvious solution. </a:t>
            </a:r>
          </a:p>
          <a:p>
            <a:pPr>
              <a:lnSpc>
                <a:spcPct val="115000"/>
              </a:lnSpc>
              <a:spcAft>
                <a:spcPts val="6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The Australian Government and people with disability, families and service providers could look at the problems and come up with solutions that we think will work together. Just like we did to make the NDIS happen.</a:t>
            </a:r>
          </a:p>
          <a:p>
            <a:pPr>
              <a:lnSpc>
                <a:spcPct val="115000"/>
              </a:lnSpc>
              <a:spcAft>
                <a:spcPts val="6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These solutions could include trials of a range of ways to improve access and planning consistency, and should be evaluated so that evidence based changes are made. </a:t>
            </a:r>
          </a:p>
          <a:p>
            <a:pPr>
              <a:lnSpc>
                <a:spcPct val="115000"/>
              </a:lnSpc>
              <a:spcAft>
                <a:spcPts val="600"/>
              </a:spcAft>
            </a:pPr>
            <a:r>
              <a:rPr lang="en-AU" sz="1800" b="1" dirty="0">
                <a:effectLst/>
                <a:latin typeface="Calibri" panose="020F0502020204030204" pitchFamily="34" charset="0"/>
                <a:ea typeface="Calibri" panose="020F0502020204030204" pitchFamily="34" charset="0"/>
                <a:cs typeface="Times New Roman" panose="02020603050405020304" pitchFamily="18" charset="0"/>
              </a:rPr>
              <a:t>We want to help</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We want to make sure the NDIS is the world-leading scheme we believe it can and should be. After all it’s our NDIS. It belongs to our community.</a:t>
            </a:r>
          </a:p>
          <a:p>
            <a:pPr>
              <a:lnSpc>
                <a:spcPct val="115000"/>
              </a:lnSpc>
              <a:spcAft>
                <a:spcPts val="6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The NDIS is a new system. It was deliberately designed to be different to the old systems, which left people with disability ‘Shut Out’. A critical difference is the NDIS is individualised and personalised. Every NDIS participant should get a plan that supports their unique needs and circumstances.</a:t>
            </a:r>
          </a:p>
          <a:p>
            <a:pPr>
              <a:lnSpc>
                <a:spcPct val="115000"/>
              </a:lnSpc>
              <a:spcAft>
                <a:spcPts val="6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We do not want the NDIS we fought for to be turned into Workcover or Centrelink.</a:t>
            </a:r>
          </a:p>
          <a:p>
            <a:pPr>
              <a:lnSpc>
                <a:spcPct val="115000"/>
              </a:lnSpc>
              <a:spcAft>
                <a:spcPts val="6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We want the NDIS we fought for.</a:t>
            </a:r>
          </a:p>
          <a:p>
            <a:endParaRPr lang="en-AU" dirty="0"/>
          </a:p>
        </p:txBody>
      </p:sp>
      <p:sp>
        <p:nvSpPr>
          <p:cNvPr id="4" name="Slide Number Placeholder 3"/>
          <p:cNvSpPr>
            <a:spLocks noGrp="1"/>
          </p:cNvSpPr>
          <p:nvPr>
            <p:ph type="sldNum" sz="quarter" idx="5"/>
          </p:nvPr>
        </p:nvSpPr>
        <p:spPr/>
        <p:txBody>
          <a:bodyPr/>
          <a:lstStyle/>
          <a:p>
            <a:fld id="{2AC2B246-2DBF-42F5-96F1-9B9B2E13EADA}" type="slidenum">
              <a:rPr lang="en-AU" smtClean="0"/>
              <a:t>6</a:t>
            </a:fld>
            <a:endParaRPr lang="en-AU"/>
          </a:p>
        </p:txBody>
      </p:sp>
    </p:spTree>
    <p:extLst>
      <p:ext uri="{BB962C8B-B14F-4D97-AF65-F5344CB8AC3E}">
        <p14:creationId xmlns:p14="http://schemas.microsoft.com/office/powerpoint/2010/main" val="55083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600"/>
              </a:spcAft>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800" b="1" dirty="0">
                <a:effectLst/>
                <a:latin typeface="Calibri" panose="020F0502020204030204" pitchFamily="34" charset="0"/>
                <a:ea typeface="Calibri" panose="020F0502020204030204" pitchFamily="34" charset="0"/>
                <a:cs typeface="Times New Roman" panose="02020603050405020304" pitchFamily="18" charset="0"/>
              </a:rPr>
              <a:t>The fundamental issue</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The immediate outcry occurred because the government broke its fundamental promise to people with disability to engage as equal partners in decisions that will affect their lives. The mantra ‘Nothing about us, without us’ is not a negotiable or a privilege. The NDIS Act - the law - acknowledges this as a right.</a:t>
            </a:r>
          </a:p>
          <a:p>
            <a:pPr>
              <a:lnSpc>
                <a:spcPct val="115000"/>
              </a:lnSpc>
              <a:spcAft>
                <a:spcPts val="6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Therefore, the first and primary request to government is to STOP the rollout of compulsory assessments as they are currently planned, and to co-design a new access and planning process with people with disability, their families, supporters and the organisations who represent </a:t>
            </a:r>
            <a:r>
              <a:rPr lang="en-AU" sz="1800">
                <a:effectLst/>
                <a:latin typeface="Calibri" panose="020F0502020204030204" pitchFamily="34" charset="0"/>
                <a:ea typeface="Calibri" panose="020F0502020204030204" pitchFamily="34" charset="0"/>
                <a:cs typeface="Times New Roman" panose="02020603050405020304" pitchFamily="18" charset="0"/>
              </a:rPr>
              <a:t>them.</a:t>
            </a:r>
          </a:p>
          <a:p>
            <a:endParaRPr lang="en-AU" dirty="0"/>
          </a:p>
        </p:txBody>
      </p:sp>
      <p:sp>
        <p:nvSpPr>
          <p:cNvPr id="4" name="Slide Number Placeholder 3"/>
          <p:cNvSpPr>
            <a:spLocks noGrp="1"/>
          </p:cNvSpPr>
          <p:nvPr>
            <p:ph type="sldNum" sz="quarter" idx="5"/>
          </p:nvPr>
        </p:nvSpPr>
        <p:spPr/>
        <p:txBody>
          <a:bodyPr/>
          <a:lstStyle/>
          <a:p>
            <a:fld id="{2AC2B246-2DBF-42F5-96F1-9B9B2E13EADA}" type="slidenum">
              <a:rPr lang="en-AU" smtClean="0"/>
              <a:t>7</a:t>
            </a:fld>
            <a:endParaRPr lang="en-AU"/>
          </a:p>
        </p:txBody>
      </p:sp>
    </p:spTree>
    <p:extLst>
      <p:ext uri="{BB962C8B-B14F-4D97-AF65-F5344CB8AC3E}">
        <p14:creationId xmlns:p14="http://schemas.microsoft.com/office/powerpoint/2010/main" val="198906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600"/>
              </a:spcAft>
            </a:pPr>
            <a:r>
              <a:rPr lang="en-AU" sz="1800" b="1" dirty="0">
                <a:effectLst/>
                <a:latin typeface="Calibri" panose="020F0502020204030204" pitchFamily="34" charset="0"/>
                <a:ea typeface="Calibri" panose="020F0502020204030204" pitchFamily="34" charset="0"/>
                <a:cs typeface="Times New Roman" panose="02020603050405020304" pitchFamily="18" charset="0"/>
              </a:rPr>
              <a:t>What if the information is not ‘accurate’?</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The announcement about independent assessments said they would be the central source of ‘accurate’ information about a person with disability’s support needs. But we do not have any evidence that they are accurate.</a:t>
            </a:r>
          </a:p>
          <a:p>
            <a:pPr>
              <a:lnSpc>
                <a:spcPct val="115000"/>
              </a:lnSpc>
              <a:spcAft>
                <a:spcPts val="6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In fact, many experts and academics have said that the tools used in the assessments were not designed to determine the level of support funding needed by an individual. </a:t>
            </a:r>
          </a:p>
          <a:p>
            <a:pPr>
              <a:lnSpc>
                <a:spcPct val="115000"/>
              </a:lnSpc>
              <a:spcAft>
                <a:spcPts val="6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The government has not told us how assessment results will be used to work out a person’s budget. We have not been told how the level of funding in a package might change.</a:t>
            </a:r>
          </a:p>
          <a:p>
            <a:pPr>
              <a:lnSpc>
                <a:spcPct val="115000"/>
              </a:lnSpc>
              <a:spcAft>
                <a:spcPts val="6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The government has also said the results of the assessment cannot be challenged or appealed. Even though it hasn’t proved that the results will be accurate.</a:t>
            </a:r>
          </a:p>
          <a:p>
            <a:pPr>
              <a:lnSpc>
                <a:spcPct val="115000"/>
              </a:lnSpc>
              <a:spcAft>
                <a:spcPts val="6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We don’t think that is a good way to make big changes. In fact, we think it is dangerous to make major changes to the lives of nearly half a million Australians, about 60% of whom have a cognitive disability, without rigorously testing the impact using the best evidence available.</a:t>
            </a:r>
          </a:p>
          <a:p>
            <a:pPr>
              <a:lnSpc>
                <a:spcPct val="115000"/>
              </a:lnSpc>
              <a:spcAft>
                <a:spcPts val="6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We think it is unfair that people might miss out on the NDIS, or not have their support needs met. </a:t>
            </a:r>
          </a:p>
          <a:p>
            <a:pPr>
              <a:lnSpc>
                <a:spcPct val="115000"/>
              </a:lnSpc>
              <a:spcAft>
                <a:spcPts val="6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We think there needs to be a strong transparent and independent evaluation of proposed tools and methods to show they are accurate.</a:t>
            </a:r>
          </a:p>
        </p:txBody>
      </p:sp>
      <p:sp>
        <p:nvSpPr>
          <p:cNvPr id="4" name="Slide Number Placeholder 3"/>
          <p:cNvSpPr>
            <a:spLocks noGrp="1"/>
          </p:cNvSpPr>
          <p:nvPr>
            <p:ph type="sldNum" sz="quarter" idx="5"/>
          </p:nvPr>
        </p:nvSpPr>
        <p:spPr/>
        <p:txBody>
          <a:bodyPr/>
          <a:lstStyle/>
          <a:p>
            <a:fld id="{2AC2B246-2DBF-42F5-96F1-9B9B2E13EADA}" type="slidenum">
              <a:rPr lang="en-AU" smtClean="0"/>
              <a:t>8</a:t>
            </a:fld>
            <a:endParaRPr lang="en-AU"/>
          </a:p>
        </p:txBody>
      </p:sp>
    </p:spTree>
    <p:extLst>
      <p:ext uri="{BB962C8B-B14F-4D97-AF65-F5344CB8AC3E}">
        <p14:creationId xmlns:p14="http://schemas.microsoft.com/office/powerpoint/2010/main" val="3186873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600"/>
              </a:spcAft>
            </a:pPr>
            <a:r>
              <a:rPr lang="en-AU" sz="1800" b="1" dirty="0">
                <a:effectLst/>
                <a:latin typeface="Calibri" panose="020F0502020204030204" pitchFamily="34" charset="0"/>
                <a:ea typeface="Calibri" panose="020F0502020204030204" pitchFamily="34" charset="0"/>
                <a:cs typeface="Times New Roman" panose="02020603050405020304" pitchFamily="18" charset="0"/>
              </a:rPr>
              <a:t>There are some challenges. Change is OK.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I want to be clear that our worries don’t mean we are against change. Because the NDIS is world leading, it does need to try new things. </a:t>
            </a:r>
          </a:p>
          <a:p>
            <a:pPr>
              <a:lnSpc>
                <a:spcPct val="115000"/>
              </a:lnSpc>
              <a:spcAft>
                <a:spcPts val="6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And it is true that, right now, the NDIS is complex and difficult to navigate. There are problems with fairness and consistency. While the scheme works well for some, others miss out.</a:t>
            </a:r>
          </a:p>
          <a:p>
            <a:pPr>
              <a:lnSpc>
                <a:spcPct val="115000"/>
              </a:lnSpc>
              <a:spcAft>
                <a:spcPts val="6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We want the NDIS to be fair and consistent. Of course. But we are concerned these changes will make things worse not better. We are concerned that the new process for assessment and planning won’t consider the individual needs and circumstances of people with disability.</a:t>
            </a:r>
          </a:p>
          <a:p>
            <a:endParaRPr lang="en-AU" dirty="0"/>
          </a:p>
        </p:txBody>
      </p:sp>
      <p:sp>
        <p:nvSpPr>
          <p:cNvPr id="4" name="Slide Number Placeholder 3"/>
          <p:cNvSpPr>
            <a:spLocks noGrp="1"/>
          </p:cNvSpPr>
          <p:nvPr>
            <p:ph type="sldNum" sz="quarter" idx="5"/>
          </p:nvPr>
        </p:nvSpPr>
        <p:spPr/>
        <p:txBody>
          <a:bodyPr/>
          <a:lstStyle/>
          <a:p>
            <a:fld id="{2AC2B246-2DBF-42F5-96F1-9B9B2E13EADA}" type="slidenum">
              <a:rPr lang="en-AU" smtClean="0"/>
              <a:t>9</a:t>
            </a:fld>
            <a:endParaRPr lang="en-AU"/>
          </a:p>
        </p:txBody>
      </p:sp>
    </p:spTree>
    <p:extLst>
      <p:ext uri="{BB962C8B-B14F-4D97-AF65-F5344CB8AC3E}">
        <p14:creationId xmlns:p14="http://schemas.microsoft.com/office/powerpoint/2010/main" val="39301836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76C7AD8-117E-8844-9308-EAEFC76C349E}"/>
              </a:ext>
            </a:extLst>
          </p:cNvPr>
          <p:cNvSpPr/>
          <p:nvPr userDrawn="1"/>
        </p:nvSpPr>
        <p:spPr>
          <a:xfrm>
            <a:off x="0" y="0"/>
            <a:ext cx="12192000" cy="6858000"/>
          </a:xfrm>
          <a:prstGeom prst="rect">
            <a:avLst/>
          </a:prstGeom>
          <a:solidFill>
            <a:srgbClr val="153041"/>
          </a:solidFill>
          <a:ln>
            <a:solidFill>
              <a:srgbClr val="1530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DC519CC-D183-4354-AD39-256D07FD321F}"/>
              </a:ext>
            </a:extLst>
          </p:cNvPr>
          <p:cNvSpPr>
            <a:spLocks noGrp="1"/>
          </p:cNvSpPr>
          <p:nvPr>
            <p:ph type="ctrTitle"/>
          </p:nvPr>
        </p:nvSpPr>
        <p:spPr>
          <a:xfrm>
            <a:off x="1524000" y="1122363"/>
            <a:ext cx="9144000" cy="2387600"/>
          </a:xfrm>
        </p:spPr>
        <p:txBody>
          <a:bodyPr anchor="b">
            <a:normAutofit/>
          </a:bodyPr>
          <a:lstStyle>
            <a:lvl1pPr algn="ctr">
              <a:defRPr sz="540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
        <p:nvSpPr>
          <p:cNvPr id="3" name="Subtitle 2">
            <a:extLst>
              <a:ext uri="{FF2B5EF4-FFF2-40B4-BE49-F238E27FC236}">
                <a16:creationId xmlns:a16="http://schemas.microsoft.com/office/drawing/2014/main" id="{551E26A6-F9A6-49F7-91A5-6600D91638A7}"/>
              </a:ext>
            </a:extLst>
          </p:cNvPr>
          <p:cNvSpPr>
            <a:spLocks noGrp="1"/>
          </p:cNvSpPr>
          <p:nvPr>
            <p:ph type="subTitle" idx="1"/>
          </p:nvPr>
        </p:nvSpPr>
        <p:spPr>
          <a:xfrm>
            <a:off x="1524000" y="3602038"/>
            <a:ext cx="9144000" cy="1655762"/>
          </a:xfrm>
        </p:spPr>
        <p:txBody>
          <a:bodyPr>
            <a:normAutofit/>
          </a:bodyPr>
          <a:lstStyle>
            <a:lvl1pPr marL="0" indent="0" algn="ctr">
              <a:buNone/>
              <a:defRPr sz="28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U" dirty="0"/>
          </a:p>
        </p:txBody>
      </p:sp>
      <p:sp>
        <p:nvSpPr>
          <p:cNvPr id="4" name="Date Placeholder 3">
            <a:extLst>
              <a:ext uri="{FF2B5EF4-FFF2-40B4-BE49-F238E27FC236}">
                <a16:creationId xmlns:a16="http://schemas.microsoft.com/office/drawing/2014/main" id="{6A381A77-7810-4155-A2F4-F99B58F2365C}"/>
              </a:ext>
            </a:extLst>
          </p:cNvPr>
          <p:cNvSpPr>
            <a:spLocks noGrp="1"/>
          </p:cNvSpPr>
          <p:nvPr>
            <p:ph type="dt" sz="half" idx="10"/>
          </p:nvPr>
        </p:nvSpPr>
        <p:spPr/>
        <p:txBody>
          <a:bodyPr/>
          <a:lstStyle/>
          <a:p>
            <a:fld id="{4C1EBD1F-0C07-478B-8C5E-47A7A1BBFC78}" type="datetimeFigureOut">
              <a:rPr lang="en-AU" smtClean="0"/>
              <a:t>24/3/21</a:t>
            </a:fld>
            <a:endParaRPr lang="en-AU"/>
          </a:p>
        </p:txBody>
      </p:sp>
      <p:sp>
        <p:nvSpPr>
          <p:cNvPr id="5" name="Footer Placeholder 4">
            <a:extLst>
              <a:ext uri="{FF2B5EF4-FFF2-40B4-BE49-F238E27FC236}">
                <a16:creationId xmlns:a16="http://schemas.microsoft.com/office/drawing/2014/main" id="{1C4D251C-7987-451A-8BB1-598177B3AAA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5371838-3101-43D6-99B0-3F49BF077D14}"/>
              </a:ext>
            </a:extLst>
          </p:cNvPr>
          <p:cNvSpPr>
            <a:spLocks noGrp="1"/>
          </p:cNvSpPr>
          <p:nvPr>
            <p:ph type="sldNum" sz="quarter" idx="12"/>
          </p:nvPr>
        </p:nvSpPr>
        <p:spPr/>
        <p:txBody>
          <a:bodyPr/>
          <a:lstStyle/>
          <a:p>
            <a:fld id="{3944B6D9-D475-415A-98CA-6D375156E5AC}" type="slidenum">
              <a:rPr lang="en-AU" smtClean="0"/>
              <a:t>‹#›</a:t>
            </a:fld>
            <a:endParaRPr lang="en-AU"/>
          </a:p>
        </p:txBody>
      </p:sp>
      <p:pic>
        <p:nvPicPr>
          <p:cNvPr id="14" name="Graphic 13">
            <a:extLst>
              <a:ext uri="{FF2B5EF4-FFF2-40B4-BE49-F238E27FC236}">
                <a16:creationId xmlns:a16="http://schemas.microsoft.com/office/drawing/2014/main" id="{4352A198-4D66-FE4F-ACAC-A9504A12D40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65623" y="4429919"/>
            <a:ext cx="1460754" cy="1460754"/>
          </a:xfrm>
          <a:prstGeom prst="rect">
            <a:avLst/>
          </a:prstGeom>
        </p:spPr>
      </p:pic>
      <p:sp>
        <p:nvSpPr>
          <p:cNvPr id="15" name="Rectangle 14">
            <a:extLst>
              <a:ext uri="{FF2B5EF4-FFF2-40B4-BE49-F238E27FC236}">
                <a16:creationId xmlns:a16="http://schemas.microsoft.com/office/drawing/2014/main" id="{3D8E0606-97BB-1D4C-A150-D27E27B7D421}"/>
              </a:ext>
            </a:extLst>
          </p:cNvPr>
          <p:cNvSpPr/>
          <p:nvPr userDrawn="1"/>
        </p:nvSpPr>
        <p:spPr>
          <a:xfrm>
            <a:off x="0" y="6354763"/>
            <a:ext cx="12192000" cy="503238"/>
          </a:xfrm>
          <a:prstGeom prst="rect">
            <a:avLst/>
          </a:prstGeom>
          <a:solidFill>
            <a:srgbClr val="5895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895A0"/>
              </a:solidFill>
            </a:endParaRPr>
          </a:p>
        </p:txBody>
      </p:sp>
    </p:spTree>
    <p:extLst>
      <p:ext uri="{BB962C8B-B14F-4D97-AF65-F5344CB8AC3E}">
        <p14:creationId xmlns:p14="http://schemas.microsoft.com/office/powerpoint/2010/main" val="2944964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21C9E-4AF7-49F8-AB53-DF66DD3BEBE6}"/>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419F5B03-4CF7-4069-9F55-980F17413C6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02CEE27-4E6D-4F0D-8EF6-83E0F789A0D3}"/>
              </a:ext>
            </a:extLst>
          </p:cNvPr>
          <p:cNvSpPr>
            <a:spLocks noGrp="1"/>
          </p:cNvSpPr>
          <p:nvPr>
            <p:ph type="dt" sz="half" idx="10"/>
          </p:nvPr>
        </p:nvSpPr>
        <p:spPr/>
        <p:txBody>
          <a:bodyPr/>
          <a:lstStyle/>
          <a:p>
            <a:fld id="{4C1EBD1F-0C07-478B-8C5E-47A7A1BBFC78}" type="datetimeFigureOut">
              <a:rPr lang="en-AU" smtClean="0"/>
              <a:t>24/3/21</a:t>
            </a:fld>
            <a:endParaRPr lang="en-AU"/>
          </a:p>
        </p:txBody>
      </p:sp>
      <p:sp>
        <p:nvSpPr>
          <p:cNvPr id="5" name="Footer Placeholder 4">
            <a:extLst>
              <a:ext uri="{FF2B5EF4-FFF2-40B4-BE49-F238E27FC236}">
                <a16:creationId xmlns:a16="http://schemas.microsoft.com/office/drawing/2014/main" id="{1726EEC1-5CDB-422B-8FE1-E5143B63BB7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125F5EE-5A6F-460F-82F0-40F82443E3A0}"/>
              </a:ext>
            </a:extLst>
          </p:cNvPr>
          <p:cNvSpPr>
            <a:spLocks noGrp="1"/>
          </p:cNvSpPr>
          <p:nvPr>
            <p:ph type="sldNum" sz="quarter" idx="12"/>
          </p:nvPr>
        </p:nvSpPr>
        <p:spPr/>
        <p:txBody>
          <a:bodyPr/>
          <a:lstStyle/>
          <a:p>
            <a:fld id="{3944B6D9-D475-415A-98CA-6D375156E5AC}" type="slidenum">
              <a:rPr lang="en-AU" smtClean="0"/>
              <a:t>‹#›</a:t>
            </a:fld>
            <a:endParaRPr lang="en-AU"/>
          </a:p>
        </p:txBody>
      </p:sp>
    </p:spTree>
    <p:extLst>
      <p:ext uri="{BB962C8B-B14F-4D97-AF65-F5344CB8AC3E}">
        <p14:creationId xmlns:p14="http://schemas.microsoft.com/office/powerpoint/2010/main" val="3018953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AAA5A0C-2E08-43AC-9F72-6AAD933A0A2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F7C73028-8041-42AC-A2C1-785DEF57AF6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D20B06A-546B-4A75-8CAD-548D652F1B59}"/>
              </a:ext>
            </a:extLst>
          </p:cNvPr>
          <p:cNvSpPr>
            <a:spLocks noGrp="1"/>
          </p:cNvSpPr>
          <p:nvPr>
            <p:ph type="dt" sz="half" idx="10"/>
          </p:nvPr>
        </p:nvSpPr>
        <p:spPr/>
        <p:txBody>
          <a:bodyPr/>
          <a:lstStyle/>
          <a:p>
            <a:fld id="{4C1EBD1F-0C07-478B-8C5E-47A7A1BBFC78}" type="datetimeFigureOut">
              <a:rPr lang="en-AU" smtClean="0"/>
              <a:t>24/3/21</a:t>
            </a:fld>
            <a:endParaRPr lang="en-AU"/>
          </a:p>
        </p:txBody>
      </p:sp>
      <p:sp>
        <p:nvSpPr>
          <p:cNvPr id="5" name="Footer Placeholder 4">
            <a:extLst>
              <a:ext uri="{FF2B5EF4-FFF2-40B4-BE49-F238E27FC236}">
                <a16:creationId xmlns:a16="http://schemas.microsoft.com/office/drawing/2014/main" id="{8B440F54-6421-49E6-9A3A-E33D3BD4BD8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229BD9E-C95E-4A04-B396-59A9D851E5E8}"/>
              </a:ext>
            </a:extLst>
          </p:cNvPr>
          <p:cNvSpPr>
            <a:spLocks noGrp="1"/>
          </p:cNvSpPr>
          <p:nvPr>
            <p:ph type="sldNum" sz="quarter" idx="12"/>
          </p:nvPr>
        </p:nvSpPr>
        <p:spPr/>
        <p:txBody>
          <a:bodyPr/>
          <a:lstStyle/>
          <a:p>
            <a:fld id="{3944B6D9-D475-415A-98CA-6D375156E5AC}" type="slidenum">
              <a:rPr lang="en-AU" smtClean="0"/>
              <a:t>‹#›</a:t>
            </a:fld>
            <a:endParaRPr lang="en-AU"/>
          </a:p>
        </p:txBody>
      </p:sp>
    </p:spTree>
    <p:extLst>
      <p:ext uri="{BB962C8B-B14F-4D97-AF65-F5344CB8AC3E}">
        <p14:creationId xmlns:p14="http://schemas.microsoft.com/office/powerpoint/2010/main" val="4251843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CC6C7-D5AC-45E5-99C1-67FBE78330CE}"/>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54A5EC72-BCEF-4441-9DD1-EF9ECD9E33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D1FBAA5-3448-486F-8EC6-EF687C451AAE}"/>
              </a:ext>
            </a:extLst>
          </p:cNvPr>
          <p:cNvSpPr>
            <a:spLocks noGrp="1"/>
          </p:cNvSpPr>
          <p:nvPr>
            <p:ph type="dt" sz="half" idx="10"/>
          </p:nvPr>
        </p:nvSpPr>
        <p:spPr/>
        <p:txBody>
          <a:bodyPr/>
          <a:lstStyle/>
          <a:p>
            <a:fld id="{4C1EBD1F-0C07-478B-8C5E-47A7A1BBFC78}" type="datetimeFigureOut">
              <a:rPr lang="en-AU" smtClean="0"/>
              <a:t>24/3/21</a:t>
            </a:fld>
            <a:endParaRPr lang="en-AU"/>
          </a:p>
        </p:txBody>
      </p:sp>
      <p:sp>
        <p:nvSpPr>
          <p:cNvPr id="5" name="Footer Placeholder 4">
            <a:extLst>
              <a:ext uri="{FF2B5EF4-FFF2-40B4-BE49-F238E27FC236}">
                <a16:creationId xmlns:a16="http://schemas.microsoft.com/office/drawing/2014/main" id="{4A6C0B6C-0088-4FF7-84D9-E5F861F4B00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3A080A0-2FB4-406A-87B8-7A86829E2B36}"/>
              </a:ext>
            </a:extLst>
          </p:cNvPr>
          <p:cNvSpPr>
            <a:spLocks noGrp="1"/>
          </p:cNvSpPr>
          <p:nvPr>
            <p:ph type="sldNum" sz="quarter" idx="12"/>
          </p:nvPr>
        </p:nvSpPr>
        <p:spPr/>
        <p:txBody>
          <a:bodyPr/>
          <a:lstStyle/>
          <a:p>
            <a:fld id="{3944B6D9-D475-415A-98CA-6D375156E5AC}" type="slidenum">
              <a:rPr lang="en-AU" smtClean="0"/>
              <a:t>‹#›</a:t>
            </a:fld>
            <a:endParaRPr lang="en-AU"/>
          </a:p>
        </p:txBody>
      </p:sp>
    </p:spTree>
    <p:extLst>
      <p:ext uri="{BB962C8B-B14F-4D97-AF65-F5344CB8AC3E}">
        <p14:creationId xmlns:p14="http://schemas.microsoft.com/office/powerpoint/2010/main" val="1942008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E5A7B-B686-442E-9102-F0E3833F6F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62952AE3-1178-4C64-A1F7-0F957D377D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F66B06-5669-49E4-8CF3-1C8F1A02F84D}"/>
              </a:ext>
            </a:extLst>
          </p:cNvPr>
          <p:cNvSpPr>
            <a:spLocks noGrp="1"/>
          </p:cNvSpPr>
          <p:nvPr>
            <p:ph type="dt" sz="half" idx="10"/>
          </p:nvPr>
        </p:nvSpPr>
        <p:spPr/>
        <p:txBody>
          <a:bodyPr/>
          <a:lstStyle/>
          <a:p>
            <a:fld id="{4C1EBD1F-0C07-478B-8C5E-47A7A1BBFC78}" type="datetimeFigureOut">
              <a:rPr lang="en-AU" smtClean="0"/>
              <a:t>24/3/21</a:t>
            </a:fld>
            <a:endParaRPr lang="en-AU"/>
          </a:p>
        </p:txBody>
      </p:sp>
      <p:sp>
        <p:nvSpPr>
          <p:cNvPr id="5" name="Footer Placeholder 4">
            <a:extLst>
              <a:ext uri="{FF2B5EF4-FFF2-40B4-BE49-F238E27FC236}">
                <a16:creationId xmlns:a16="http://schemas.microsoft.com/office/drawing/2014/main" id="{CF81D107-A006-467A-9598-ABF794FD09F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939A23B-8AA6-4974-A590-6D8C62048A69}"/>
              </a:ext>
            </a:extLst>
          </p:cNvPr>
          <p:cNvSpPr>
            <a:spLocks noGrp="1"/>
          </p:cNvSpPr>
          <p:nvPr>
            <p:ph type="sldNum" sz="quarter" idx="12"/>
          </p:nvPr>
        </p:nvSpPr>
        <p:spPr/>
        <p:txBody>
          <a:bodyPr/>
          <a:lstStyle/>
          <a:p>
            <a:fld id="{3944B6D9-D475-415A-98CA-6D375156E5AC}" type="slidenum">
              <a:rPr lang="en-AU" smtClean="0"/>
              <a:t>‹#›</a:t>
            </a:fld>
            <a:endParaRPr lang="en-AU"/>
          </a:p>
        </p:txBody>
      </p:sp>
    </p:spTree>
    <p:extLst>
      <p:ext uri="{BB962C8B-B14F-4D97-AF65-F5344CB8AC3E}">
        <p14:creationId xmlns:p14="http://schemas.microsoft.com/office/powerpoint/2010/main" val="4178923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2B280-7987-4CFD-AEBF-9B0EA0257A40}"/>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37EF41A0-BD55-4D0D-967A-119B64FBB8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F8C67B2A-8D23-4058-87AD-9DB3C0566AF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4F95A69F-D7AA-47D7-8C26-3365A0414463}"/>
              </a:ext>
            </a:extLst>
          </p:cNvPr>
          <p:cNvSpPr>
            <a:spLocks noGrp="1"/>
          </p:cNvSpPr>
          <p:nvPr>
            <p:ph type="dt" sz="half" idx="10"/>
          </p:nvPr>
        </p:nvSpPr>
        <p:spPr/>
        <p:txBody>
          <a:bodyPr/>
          <a:lstStyle/>
          <a:p>
            <a:fld id="{4C1EBD1F-0C07-478B-8C5E-47A7A1BBFC78}" type="datetimeFigureOut">
              <a:rPr lang="en-AU" smtClean="0"/>
              <a:t>24/3/21</a:t>
            </a:fld>
            <a:endParaRPr lang="en-AU"/>
          </a:p>
        </p:txBody>
      </p:sp>
      <p:sp>
        <p:nvSpPr>
          <p:cNvPr id="6" name="Footer Placeholder 5">
            <a:extLst>
              <a:ext uri="{FF2B5EF4-FFF2-40B4-BE49-F238E27FC236}">
                <a16:creationId xmlns:a16="http://schemas.microsoft.com/office/drawing/2014/main" id="{D75BFD87-73B7-4F2F-9521-E3873393A0F4}"/>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78FB5BCB-8ACE-47A6-ACC8-EA4D663A5910}"/>
              </a:ext>
            </a:extLst>
          </p:cNvPr>
          <p:cNvSpPr>
            <a:spLocks noGrp="1"/>
          </p:cNvSpPr>
          <p:nvPr>
            <p:ph type="sldNum" sz="quarter" idx="12"/>
          </p:nvPr>
        </p:nvSpPr>
        <p:spPr/>
        <p:txBody>
          <a:bodyPr/>
          <a:lstStyle/>
          <a:p>
            <a:fld id="{3944B6D9-D475-415A-98CA-6D375156E5AC}" type="slidenum">
              <a:rPr lang="en-AU" smtClean="0"/>
              <a:t>‹#›</a:t>
            </a:fld>
            <a:endParaRPr lang="en-AU"/>
          </a:p>
        </p:txBody>
      </p:sp>
    </p:spTree>
    <p:extLst>
      <p:ext uri="{BB962C8B-B14F-4D97-AF65-F5344CB8AC3E}">
        <p14:creationId xmlns:p14="http://schemas.microsoft.com/office/powerpoint/2010/main" val="2006431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6A2B7-01D9-43A7-AD4E-127933692501}"/>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68220307-EC0F-4B14-94BA-B5EE3C3E77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F48777-50B2-4CE5-BAA5-4D844C8BD22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BD4CF79D-1051-4253-9359-376604F7B6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960DC8-2410-48CA-9063-78C5E483FD6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6BF48611-B5D9-49F3-9CBC-9E9776250FE2}"/>
              </a:ext>
            </a:extLst>
          </p:cNvPr>
          <p:cNvSpPr>
            <a:spLocks noGrp="1"/>
          </p:cNvSpPr>
          <p:nvPr>
            <p:ph type="dt" sz="half" idx="10"/>
          </p:nvPr>
        </p:nvSpPr>
        <p:spPr/>
        <p:txBody>
          <a:bodyPr/>
          <a:lstStyle/>
          <a:p>
            <a:fld id="{4C1EBD1F-0C07-478B-8C5E-47A7A1BBFC78}" type="datetimeFigureOut">
              <a:rPr lang="en-AU" smtClean="0"/>
              <a:t>24/3/21</a:t>
            </a:fld>
            <a:endParaRPr lang="en-AU"/>
          </a:p>
        </p:txBody>
      </p:sp>
      <p:sp>
        <p:nvSpPr>
          <p:cNvPr id="8" name="Footer Placeholder 7">
            <a:extLst>
              <a:ext uri="{FF2B5EF4-FFF2-40B4-BE49-F238E27FC236}">
                <a16:creationId xmlns:a16="http://schemas.microsoft.com/office/drawing/2014/main" id="{8D90320E-EEBA-4255-8CF5-A05889D8F05C}"/>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0055E417-AB3F-4D57-9BC9-2C2D4627F209}"/>
              </a:ext>
            </a:extLst>
          </p:cNvPr>
          <p:cNvSpPr>
            <a:spLocks noGrp="1"/>
          </p:cNvSpPr>
          <p:nvPr>
            <p:ph type="sldNum" sz="quarter" idx="12"/>
          </p:nvPr>
        </p:nvSpPr>
        <p:spPr/>
        <p:txBody>
          <a:bodyPr/>
          <a:lstStyle/>
          <a:p>
            <a:fld id="{3944B6D9-D475-415A-98CA-6D375156E5AC}" type="slidenum">
              <a:rPr lang="en-AU" smtClean="0"/>
              <a:t>‹#›</a:t>
            </a:fld>
            <a:endParaRPr lang="en-AU"/>
          </a:p>
        </p:txBody>
      </p:sp>
    </p:spTree>
    <p:extLst>
      <p:ext uri="{BB962C8B-B14F-4D97-AF65-F5344CB8AC3E}">
        <p14:creationId xmlns:p14="http://schemas.microsoft.com/office/powerpoint/2010/main" val="1058902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0C14C-FE8B-4A73-AC0E-26A971519B3A}"/>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708FD620-6610-4C9C-917E-5DA276582435}"/>
              </a:ext>
            </a:extLst>
          </p:cNvPr>
          <p:cNvSpPr>
            <a:spLocks noGrp="1"/>
          </p:cNvSpPr>
          <p:nvPr>
            <p:ph type="dt" sz="half" idx="10"/>
          </p:nvPr>
        </p:nvSpPr>
        <p:spPr/>
        <p:txBody>
          <a:bodyPr/>
          <a:lstStyle/>
          <a:p>
            <a:fld id="{4C1EBD1F-0C07-478B-8C5E-47A7A1BBFC78}" type="datetimeFigureOut">
              <a:rPr lang="en-AU" smtClean="0"/>
              <a:t>24/3/21</a:t>
            </a:fld>
            <a:endParaRPr lang="en-AU"/>
          </a:p>
        </p:txBody>
      </p:sp>
      <p:sp>
        <p:nvSpPr>
          <p:cNvPr id="4" name="Footer Placeholder 3">
            <a:extLst>
              <a:ext uri="{FF2B5EF4-FFF2-40B4-BE49-F238E27FC236}">
                <a16:creationId xmlns:a16="http://schemas.microsoft.com/office/drawing/2014/main" id="{11E92B26-EE83-4114-A25B-5A141F66B2FB}"/>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4D35D066-CE50-4A13-8142-6F0E31D9C23E}"/>
              </a:ext>
            </a:extLst>
          </p:cNvPr>
          <p:cNvSpPr>
            <a:spLocks noGrp="1"/>
          </p:cNvSpPr>
          <p:nvPr>
            <p:ph type="sldNum" sz="quarter" idx="12"/>
          </p:nvPr>
        </p:nvSpPr>
        <p:spPr/>
        <p:txBody>
          <a:bodyPr/>
          <a:lstStyle/>
          <a:p>
            <a:fld id="{3944B6D9-D475-415A-98CA-6D375156E5AC}" type="slidenum">
              <a:rPr lang="en-AU" smtClean="0"/>
              <a:t>‹#›</a:t>
            </a:fld>
            <a:endParaRPr lang="en-AU"/>
          </a:p>
        </p:txBody>
      </p:sp>
    </p:spTree>
    <p:extLst>
      <p:ext uri="{BB962C8B-B14F-4D97-AF65-F5344CB8AC3E}">
        <p14:creationId xmlns:p14="http://schemas.microsoft.com/office/powerpoint/2010/main" val="2456933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B728B6-EB73-4FE4-B295-AF966E7D1017}"/>
              </a:ext>
            </a:extLst>
          </p:cNvPr>
          <p:cNvSpPr>
            <a:spLocks noGrp="1"/>
          </p:cNvSpPr>
          <p:nvPr>
            <p:ph type="dt" sz="half" idx="10"/>
          </p:nvPr>
        </p:nvSpPr>
        <p:spPr/>
        <p:txBody>
          <a:bodyPr/>
          <a:lstStyle/>
          <a:p>
            <a:fld id="{4C1EBD1F-0C07-478B-8C5E-47A7A1BBFC78}" type="datetimeFigureOut">
              <a:rPr lang="en-AU" smtClean="0"/>
              <a:t>24/3/21</a:t>
            </a:fld>
            <a:endParaRPr lang="en-AU"/>
          </a:p>
        </p:txBody>
      </p:sp>
      <p:sp>
        <p:nvSpPr>
          <p:cNvPr id="3" name="Footer Placeholder 2">
            <a:extLst>
              <a:ext uri="{FF2B5EF4-FFF2-40B4-BE49-F238E27FC236}">
                <a16:creationId xmlns:a16="http://schemas.microsoft.com/office/drawing/2014/main" id="{9903B982-6353-46F6-95F1-54767B6F4D7A}"/>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1A1417C9-8155-4D75-ADC8-161950A4EC8B}"/>
              </a:ext>
            </a:extLst>
          </p:cNvPr>
          <p:cNvSpPr>
            <a:spLocks noGrp="1"/>
          </p:cNvSpPr>
          <p:nvPr>
            <p:ph type="sldNum" sz="quarter" idx="12"/>
          </p:nvPr>
        </p:nvSpPr>
        <p:spPr/>
        <p:txBody>
          <a:bodyPr/>
          <a:lstStyle/>
          <a:p>
            <a:fld id="{3944B6D9-D475-415A-98CA-6D375156E5AC}" type="slidenum">
              <a:rPr lang="en-AU" smtClean="0"/>
              <a:t>‹#›</a:t>
            </a:fld>
            <a:endParaRPr lang="en-AU"/>
          </a:p>
        </p:txBody>
      </p:sp>
      <p:sp>
        <p:nvSpPr>
          <p:cNvPr id="6" name="Rectangle 5">
            <a:extLst>
              <a:ext uri="{FF2B5EF4-FFF2-40B4-BE49-F238E27FC236}">
                <a16:creationId xmlns:a16="http://schemas.microsoft.com/office/drawing/2014/main" id="{76D76EEE-F164-6D4C-A26A-8F880D1B0FF1}"/>
              </a:ext>
            </a:extLst>
          </p:cNvPr>
          <p:cNvSpPr/>
          <p:nvPr userDrawn="1"/>
        </p:nvSpPr>
        <p:spPr>
          <a:xfrm>
            <a:off x="169333" y="136525"/>
            <a:ext cx="11875911" cy="6584950"/>
          </a:xfrm>
          <a:prstGeom prst="rect">
            <a:avLst/>
          </a:prstGeom>
          <a:solidFill>
            <a:srgbClr val="F3F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2519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F52B0-28E2-4D29-B3FE-FFCC1FCFEE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C81765F3-E3E9-4D31-B6F2-BF37BDBB9E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50B8808A-8D70-42AB-B56B-18F26BEBD1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C385AD-9F27-45D9-8205-0AE01225F208}"/>
              </a:ext>
            </a:extLst>
          </p:cNvPr>
          <p:cNvSpPr>
            <a:spLocks noGrp="1"/>
          </p:cNvSpPr>
          <p:nvPr>
            <p:ph type="dt" sz="half" idx="10"/>
          </p:nvPr>
        </p:nvSpPr>
        <p:spPr/>
        <p:txBody>
          <a:bodyPr/>
          <a:lstStyle/>
          <a:p>
            <a:fld id="{4C1EBD1F-0C07-478B-8C5E-47A7A1BBFC78}" type="datetimeFigureOut">
              <a:rPr lang="en-AU" smtClean="0"/>
              <a:t>24/3/21</a:t>
            </a:fld>
            <a:endParaRPr lang="en-AU"/>
          </a:p>
        </p:txBody>
      </p:sp>
      <p:sp>
        <p:nvSpPr>
          <p:cNvPr id="6" name="Footer Placeholder 5">
            <a:extLst>
              <a:ext uri="{FF2B5EF4-FFF2-40B4-BE49-F238E27FC236}">
                <a16:creationId xmlns:a16="http://schemas.microsoft.com/office/drawing/2014/main" id="{6EF77947-6D5D-4149-9177-7AADFFC733B0}"/>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BCE75C70-FB82-45D4-85C8-B0D3002C418E}"/>
              </a:ext>
            </a:extLst>
          </p:cNvPr>
          <p:cNvSpPr>
            <a:spLocks noGrp="1"/>
          </p:cNvSpPr>
          <p:nvPr>
            <p:ph type="sldNum" sz="quarter" idx="12"/>
          </p:nvPr>
        </p:nvSpPr>
        <p:spPr/>
        <p:txBody>
          <a:bodyPr/>
          <a:lstStyle/>
          <a:p>
            <a:fld id="{3944B6D9-D475-415A-98CA-6D375156E5AC}" type="slidenum">
              <a:rPr lang="en-AU" smtClean="0"/>
              <a:t>‹#›</a:t>
            </a:fld>
            <a:endParaRPr lang="en-AU"/>
          </a:p>
        </p:txBody>
      </p:sp>
    </p:spTree>
    <p:extLst>
      <p:ext uri="{BB962C8B-B14F-4D97-AF65-F5344CB8AC3E}">
        <p14:creationId xmlns:p14="http://schemas.microsoft.com/office/powerpoint/2010/main" val="2532058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1A472-83CA-4917-B5E5-6271C27B24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7812D847-62EA-4134-BC15-ADC522496E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23FB6629-980A-4907-85AA-CD0751650E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1A5D51-C004-481E-BB86-23E69FE6D8D6}"/>
              </a:ext>
            </a:extLst>
          </p:cNvPr>
          <p:cNvSpPr>
            <a:spLocks noGrp="1"/>
          </p:cNvSpPr>
          <p:nvPr>
            <p:ph type="dt" sz="half" idx="10"/>
          </p:nvPr>
        </p:nvSpPr>
        <p:spPr/>
        <p:txBody>
          <a:bodyPr/>
          <a:lstStyle/>
          <a:p>
            <a:fld id="{4C1EBD1F-0C07-478B-8C5E-47A7A1BBFC78}" type="datetimeFigureOut">
              <a:rPr lang="en-AU" smtClean="0"/>
              <a:t>24/3/21</a:t>
            </a:fld>
            <a:endParaRPr lang="en-AU"/>
          </a:p>
        </p:txBody>
      </p:sp>
      <p:sp>
        <p:nvSpPr>
          <p:cNvPr id="6" name="Footer Placeholder 5">
            <a:extLst>
              <a:ext uri="{FF2B5EF4-FFF2-40B4-BE49-F238E27FC236}">
                <a16:creationId xmlns:a16="http://schemas.microsoft.com/office/drawing/2014/main" id="{23E4E8E5-5CFE-462E-8072-13367802EF67}"/>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08F67CF-FDDB-4979-AC08-A1CDA15E81B9}"/>
              </a:ext>
            </a:extLst>
          </p:cNvPr>
          <p:cNvSpPr>
            <a:spLocks noGrp="1"/>
          </p:cNvSpPr>
          <p:nvPr>
            <p:ph type="sldNum" sz="quarter" idx="12"/>
          </p:nvPr>
        </p:nvSpPr>
        <p:spPr/>
        <p:txBody>
          <a:bodyPr/>
          <a:lstStyle/>
          <a:p>
            <a:fld id="{3944B6D9-D475-415A-98CA-6D375156E5AC}" type="slidenum">
              <a:rPr lang="en-AU" smtClean="0"/>
              <a:t>‹#›</a:t>
            </a:fld>
            <a:endParaRPr lang="en-AU"/>
          </a:p>
        </p:txBody>
      </p:sp>
    </p:spTree>
    <p:extLst>
      <p:ext uri="{BB962C8B-B14F-4D97-AF65-F5344CB8AC3E}">
        <p14:creationId xmlns:p14="http://schemas.microsoft.com/office/powerpoint/2010/main" val="631933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DF61B25-911E-9244-8A85-0C8E16D7A778}"/>
              </a:ext>
            </a:extLst>
          </p:cNvPr>
          <p:cNvSpPr/>
          <p:nvPr userDrawn="1"/>
        </p:nvSpPr>
        <p:spPr>
          <a:xfrm>
            <a:off x="169333" y="134938"/>
            <a:ext cx="11875911" cy="6584950"/>
          </a:xfrm>
          <a:prstGeom prst="rect">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2BA19B0B-0B26-44B2-975F-0863C6E376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E70B5D20-895F-4088-B11F-E871076E3B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a:extLst>
              <a:ext uri="{FF2B5EF4-FFF2-40B4-BE49-F238E27FC236}">
                <a16:creationId xmlns:a16="http://schemas.microsoft.com/office/drawing/2014/main" id="{B4C001B5-E415-47C5-8562-5EF6219C3A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1EBD1F-0C07-478B-8C5E-47A7A1BBFC78}" type="datetimeFigureOut">
              <a:rPr lang="en-AU" smtClean="0"/>
              <a:t>24/3/21</a:t>
            </a:fld>
            <a:endParaRPr lang="en-AU"/>
          </a:p>
        </p:txBody>
      </p:sp>
      <p:sp>
        <p:nvSpPr>
          <p:cNvPr id="5" name="Footer Placeholder 4">
            <a:extLst>
              <a:ext uri="{FF2B5EF4-FFF2-40B4-BE49-F238E27FC236}">
                <a16:creationId xmlns:a16="http://schemas.microsoft.com/office/drawing/2014/main" id="{A330424E-8CC3-43F2-87BE-ACAD728D82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1508279E-398E-4A4C-AB52-EFF4849D69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44B6D9-D475-415A-98CA-6D375156E5AC}" type="slidenum">
              <a:rPr lang="en-AU" smtClean="0"/>
              <a:t>‹#›</a:t>
            </a:fld>
            <a:endParaRPr lang="en-AU"/>
          </a:p>
        </p:txBody>
      </p:sp>
      <p:sp>
        <p:nvSpPr>
          <p:cNvPr id="9" name="Rectangle 8">
            <a:extLst>
              <a:ext uri="{FF2B5EF4-FFF2-40B4-BE49-F238E27FC236}">
                <a16:creationId xmlns:a16="http://schemas.microsoft.com/office/drawing/2014/main" id="{FE02EB7B-0DDE-3645-A3DA-69B9BFA424A9}"/>
              </a:ext>
            </a:extLst>
          </p:cNvPr>
          <p:cNvSpPr/>
          <p:nvPr userDrawn="1"/>
        </p:nvSpPr>
        <p:spPr>
          <a:xfrm>
            <a:off x="169333" y="6354763"/>
            <a:ext cx="11875912" cy="365125"/>
          </a:xfrm>
          <a:prstGeom prst="rect">
            <a:avLst/>
          </a:prstGeom>
          <a:solidFill>
            <a:srgbClr val="5895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895A0"/>
              </a:solidFill>
            </a:endParaRPr>
          </a:p>
        </p:txBody>
      </p:sp>
    </p:spTree>
    <p:extLst>
      <p:ext uri="{BB962C8B-B14F-4D97-AF65-F5344CB8AC3E}">
        <p14:creationId xmlns:p14="http://schemas.microsoft.com/office/powerpoint/2010/main" val="25298423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rgbClr val="5895A0"/>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5895A0"/>
        </a:buClr>
        <a:buFont typeface="Arial" panose="020B0604020202020204" pitchFamily="34" charset="0"/>
        <a:buChar char="•"/>
        <a:defRPr sz="2800" kern="1200">
          <a:solidFill>
            <a:srgbClr val="153041"/>
          </a:solidFill>
          <a:latin typeface="+mn-lt"/>
          <a:ea typeface="+mn-ea"/>
          <a:cs typeface="+mn-cs"/>
        </a:defRPr>
      </a:lvl1pPr>
      <a:lvl2pPr marL="685800" indent="-228600" algn="l" defTabSz="914400" rtl="0" eaLnBrk="1" latinLnBrk="0" hangingPunct="1">
        <a:lnSpc>
          <a:spcPct val="90000"/>
        </a:lnSpc>
        <a:spcBef>
          <a:spcPts val="500"/>
        </a:spcBef>
        <a:buClr>
          <a:srgbClr val="5895A0"/>
        </a:buClr>
        <a:buFont typeface="Arial" panose="020B0604020202020204" pitchFamily="34" charset="0"/>
        <a:buChar char="•"/>
        <a:defRPr sz="2400" kern="1200">
          <a:solidFill>
            <a:srgbClr val="153041"/>
          </a:solidFill>
          <a:latin typeface="+mn-lt"/>
          <a:ea typeface="+mn-ea"/>
          <a:cs typeface="+mn-cs"/>
        </a:defRPr>
      </a:lvl2pPr>
      <a:lvl3pPr marL="1143000" indent="-228600" algn="l" defTabSz="914400" rtl="0" eaLnBrk="1" latinLnBrk="0" hangingPunct="1">
        <a:lnSpc>
          <a:spcPct val="90000"/>
        </a:lnSpc>
        <a:spcBef>
          <a:spcPts val="500"/>
        </a:spcBef>
        <a:buClr>
          <a:srgbClr val="5895A0"/>
        </a:buClr>
        <a:buFont typeface="Arial" panose="020B0604020202020204" pitchFamily="34" charset="0"/>
        <a:buChar char="•"/>
        <a:defRPr sz="2000" kern="1200">
          <a:solidFill>
            <a:srgbClr val="153041"/>
          </a:solidFill>
          <a:latin typeface="+mn-lt"/>
          <a:ea typeface="+mn-ea"/>
          <a:cs typeface="+mn-cs"/>
        </a:defRPr>
      </a:lvl3pPr>
      <a:lvl4pPr marL="1600200" indent="-228600" algn="l" defTabSz="914400" rtl="0" eaLnBrk="1" latinLnBrk="0" hangingPunct="1">
        <a:lnSpc>
          <a:spcPct val="90000"/>
        </a:lnSpc>
        <a:spcBef>
          <a:spcPts val="500"/>
        </a:spcBef>
        <a:buClr>
          <a:srgbClr val="5895A0"/>
        </a:buClr>
        <a:buFont typeface="Arial" panose="020B0604020202020204" pitchFamily="34" charset="0"/>
        <a:buChar char="•"/>
        <a:defRPr sz="1800" kern="1200">
          <a:solidFill>
            <a:srgbClr val="153041"/>
          </a:solidFill>
          <a:latin typeface="+mn-lt"/>
          <a:ea typeface="+mn-ea"/>
          <a:cs typeface="+mn-cs"/>
        </a:defRPr>
      </a:lvl4pPr>
      <a:lvl5pPr marL="2057400" indent="-228600" algn="l" defTabSz="914400" rtl="0" eaLnBrk="1" latinLnBrk="0" hangingPunct="1">
        <a:lnSpc>
          <a:spcPct val="90000"/>
        </a:lnSpc>
        <a:spcBef>
          <a:spcPts val="500"/>
        </a:spcBef>
        <a:buClr>
          <a:srgbClr val="5895A0"/>
        </a:buClr>
        <a:buFont typeface="Arial" panose="020B0604020202020204" pitchFamily="34" charset="0"/>
        <a:buChar char="•"/>
        <a:defRPr sz="1800" kern="1200">
          <a:solidFill>
            <a:srgbClr val="15304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FF7AC-CAC4-4114-98EF-9345B88A4AFD}"/>
              </a:ext>
            </a:extLst>
          </p:cNvPr>
          <p:cNvSpPr>
            <a:spLocks noGrp="1"/>
          </p:cNvSpPr>
          <p:nvPr>
            <p:ph type="ctrTitle"/>
          </p:nvPr>
        </p:nvSpPr>
        <p:spPr>
          <a:xfrm>
            <a:off x="1524000" y="1579563"/>
            <a:ext cx="9144000" cy="2387600"/>
          </a:xfrm>
        </p:spPr>
        <p:txBody>
          <a:bodyPr>
            <a:normAutofit/>
          </a:bodyPr>
          <a:lstStyle/>
          <a:p>
            <a:r>
              <a:rPr lang="en-US" dirty="0"/>
              <a:t>MP &amp; Senator Briefing </a:t>
            </a:r>
            <a:br>
              <a:rPr lang="en-US" dirty="0"/>
            </a:br>
            <a:r>
              <a:rPr lang="en-US" dirty="0"/>
              <a:t>Independent Assessments </a:t>
            </a:r>
            <a:br>
              <a:rPr lang="en-US" dirty="0"/>
            </a:br>
            <a:r>
              <a:rPr lang="en-US" dirty="0"/>
              <a:t>Statement of Concern</a:t>
            </a:r>
            <a:endParaRPr lang="en-AU" dirty="0"/>
          </a:p>
        </p:txBody>
      </p:sp>
    </p:spTree>
    <p:extLst>
      <p:ext uri="{BB962C8B-B14F-4D97-AF65-F5344CB8AC3E}">
        <p14:creationId xmlns:p14="http://schemas.microsoft.com/office/powerpoint/2010/main" val="49302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09823-07D4-47C6-99CC-9D4AF0F5FEAC}"/>
              </a:ext>
            </a:extLst>
          </p:cNvPr>
          <p:cNvSpPr>
            <a:spLocks noGrp="1"/>
          </p:cNvSpPr>
          <p:nvPr>
            <p:ph type="title"/>
          </p:nvPr>
        </p:nvSpPr>
        <p:spPr/>
        <p:txBody>
          <a:bodyPr/>
          <a:lstStyle/>
          <a:p>
            <a:r>
              <a:rPr lang="en-US" dirty="0"/>
              <a:t>The obvious solution</a:t>
            </a:r>
            <a:endParaRPr lang="en-AU" dirty="0"/>
          </a:p>
        </p:txBody>
      </p:sp>
      <p:sp>
        <p:nvSpPr>
          <p:cNvPr id="3" name="Content Placeholder 2">
            <a:extLst>
              <a:ext uri="{FF2B5EF4-FFF2-40B4-BE49-F238E27FC236}">
                <a16:creationId xmlns:a16="http://schemas.microsoft.com/office/drawing/2014/main" id="{29647E42-5245-4851-85D5-5C0E02BE81D7}"/>
              </a:ext>
            </a:extLst>
          </p:cNvPr>
          <p:cNvSpPr>
            <a:spLocks noGrp="1"/>
          </p:cNvSpPr>
          <p:nvPr>
            <p:ph idx="1"/>
          </p:nvPr>
        </p:nvSpPr>
        <p:spPr>
          <a:xfrm>
            <a:off x="838200" y="2474259"/>
            <a:ext cx="10515600" cy="3702704"/>
          </a:xfrm>
        </p:spPr>
        <p:txBody>
          <a:bodyPr/>
          <a:lstStyle/>
          <a:p>
            <a:pPr algn="ctr"/>
            <a:r>
              <a:rPr lang="en-US" dirty="0"/>
              <a:t>Codesign, codesign, codesign</a:t>
            </a:r>
          </a:p>
          <a:p>
            <a:pPr algn="ctr"/>
            <a:endParaRPr lang="en-US" dirty="0"/>
          </a:p>
          <a:p>
            <a:pPr algn="ctr"/>
            <a:r>
              <a:rPr lang="en-US" dirty="0"/>
              <a:t>Evaluate, evaluate, evaluate</a:t>
            </a:r>
            <a:endParaRPr lang="en-AU" dirty="0"/>
          </a:p>
        </p:txBody>
      </p:sp>
    </p:spTree>
    <p:extLst>
      <p:ext uri="{BB962C8B-B14F-4D97-AF65-F5344CB8AC3E}">
        <p14:creationId xmlns:p14="http://schemas.microsoft.com/office/powerpoint/2010/main" val="962624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descr="Photo from the Every Australian Counts Melbourne rally at Fed Square in 2012. There and hundreds or thousands of people in the crowd holding signs - many say &quot;Time to make it real. NDIS 2012.&quot; ">
            <a:extLst>
              <a:ext uri="{FF2B5EF4-FFF2-40B4-BE49-F238E27FC236}">
                <a16:creationId xmlns:a16="http://schemas.microsoft.com/office/drawing/2014/main" id="{3945FDBC-F89F-DC4E-8044-833EC6690B86}"/>
              </a:ext>
            </a:extLst>
          </p:cNvPr>
          <p:cNvGrpSpPr/>
          <p:nvPr/>
        </p:nvGrpSpPr>
        <p:grpSpPr>
          <a:xfrm>
            <a:off x="145366" y="163286"/>
            <a:ext cx="11901268" cy="6531428"/>
            <a:chOff x="145366" y="163286"/>
            <a:chExt cx="11901268" cy="6531428"/>
          </a:xfrm>
        </p:grpSpPr>
        <p:pic>
          <p:nvPicPr>
            <p:cNvPr id="4" name="Picture 3" descr="A picture containing person, outdoor, crowd&#10;&#10;Description automatically generated">
              <a:extLst>
                <a:ext uri="{FF2B5EF4-FFF2-40B4-BE49-F238E27FC236}">
                  <a16:creationId xmlns:a16="http://schemas.microsoft.com/office/drawing/2014/main" id="{3D0D2FE9-2D71-3944-9EFC-CD66122545B1}"/>
                </a:ext>
              </a:extLst>
            </p:cNvPr>
            <p:cNvPicPr>
              <a:picLocks noChangeAspect="1"/>
            </p:cNvPicPr>
            <p:nvPr/>
          </p:nvPicPr>
          <p:blipFill rotWithShape="1">
            <a:blip r:embed="rId3">
              <a:extLst>
                <a:ext uri="{28A0092B-C50C-407E-A947-70E740481C1C}">
                  <a14:useLocalDpi xmlns:a14="http://schemas.microsoft.com/office/drawing/2010/main" val="0"/>
                </a:ext>
              </a:extLst>
            </a:blip>
            <a:srcRect t="24997" b="1829"/>
            <a:stretch/>
          </p:blipFill>
          <p:spPr>
            <a:xfrm>
              <a:off x="145366" y="163286"/>
              <a:ext cx="11901268" cy="6531428"/>
            </a:xfrm>
            <a:prstGeom prst="rect">
              <a:avLst/>
            </a:prstGeom>
          </p:spPr>
        </p:pic>
        <p:sp>
          <p:nvSpPr>
            <p:cNvPr id="6" name="Rectangle 5">
              <a:extLst>
                <a:ext uri="{FF2B5EF4-FFF2-40B4-BE49-F238E27FC236}">
                  <a16:creationId xmlns:a16="http://schemas.microsoft.com/office/drawing/2014/main" id="{B49E6786-EC37-044F-AE9F-19A59E42BBA7}"/>
                </a:ext>
              </a:extLst>
            </p:cNvPr>
            <p:cNvSpPr/>
            <p:nvPr/>
          </p:nvSpPr>
          <p:spPr>
            <a:xfrm>
              <a:off x="145366" y="163286"/>
              <a:ext cx="11901268" cy="3265714"/>
            </a:xfrm>
            <a:prstGeom prst="rect">
              <a:avLst/>
            </a:prstGeom>
            <a:gradFill flip="none" rotWithShape="1">
              <a:gsLst>
                <a:gs pos="0">
                  <a:schemeClr val="accent1">
                    <a:lumMod val="0"/>
                    <a:lumOff val="100000"/>
                    <a:alpha val="0"/>
                  </a:schemeClr>
                </a:gs>
                <a:gs pos="71000">
                  <a:schemeClr val="tx1">
                    <a:alpha val="44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64709823-07D4-47C6-99CC-9D4AF0F5FEAC}"/>
              </a:ext>
            </a:extLst>
          </p:cNvPr>
          <p:cNvSpPr>
            <a:spLocks noGrp="1"/>
          </p:cNvSpPr>
          <p:nvPr>
            <p:ph type="title"/>
          </p:nvPr>
        </p:nvSpPr>
        <p:spPr>
          <a:xfrm>
            <a:off x="506185" y="0"/>
            <a:ext cx="11179630" cy="1984190"/>
          </a:xfrm>
        </p:spPr>
        <p:txBody>
          <a:bodyPr>
            <a:normAutofit/>
          </a:bodyPr>
          <a:lstStyle/>
          <a:p>
            <a:r>
              <a:rPr lang="en-US" sz="4800" dirty="0">
                <a:solidFill>
                  <a:schemeClr val="bg1"/>
                </a:solidFill>
              </a:rPr>
              <a:t>We want the NDIS we fought for</a:t>
            </a:r>
            <a:endParaRPr lang="en-AU" sz="4800" dirty="0">
              <a:solidFill>
                <a:schemeClr val="bg1"/>
              </a:solidFill>
            </a:endParaRPr>
          </a:p>
        </p:txBody>
      </p:sp>
    </p:spTree>
    <p:extLst>
      <p:ext uri="{BB962C8B-B14F-4D97-AF65-F5344CB8AC3E}">
        <p14:creationId xmlns:p14="http://schemas.microsoft.com/office/powerpoint/2010/main" val="2868155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62DBD-EC90-4A73-B60D-9C868F66207A}"/>
              </a:ext>
            </a:extLst>
          </p:cNvPr>
          <p:cNvSpPr>
            <a:spLocks noGrp="1"/>
          </p:cNvSpPr>
          <p:nvPr>
            <p:ph type="title"/>
          </p:nvPr>
        </p:nvSpPr>
        <p:spPr/>
        <p:txBody>
          <a:bodyPr/>
          <a:lstStyle/>
          <a:p>
            <a:r>
              <a:rPr lang="en-US" dirty="0"/>
              <a:t>Acknowledgements</a:t>
            </a:r>
            <a:endParaRPr lang="en-AU" dirty="0"/>
          </a:p>
        </p:txBody>
      </p:sp>
      <p:sp>
        <p:nvSpPr>
          <p:cNvPr id="3" name="Content Placeholder 2">
            <a:extLst>
              <a:ext uri="{FF2B5EF4-FFF2-40B4-BE49-F238E27FC236}">
                <a16:creationId xmlns:a16="http://schemas.microsoft.com/office/drawing/2014/main" id="{DA72607F-D990-4203-82BB-9D8D5F769E94}"/>
              </a:ext>
            </a:extLst>
          </p:cNvPr>
          <p:cNvSpPr>
            <a:spLocks noGrp="1"/>
          </p:cNvSpPr>
          <p:nvPr>
            <p:ph idx="1"/>
          </p:nvPr>
        </p:nvSpPr>
        <p:spPr>
          <a:xfrm>
            <a:off x="838200" y="2043953"/>
            <a:ext cx="10515600" cy="4133010"/>
          </a:xfrm>
        </p:spPr>
        <p:txBody>
          <a:bodyPr/>
          <a:lstStyle/>
          <a:p>
            <a:r>
              <a:rPr lang="en-US" dirty="0"/>
              <a:t>Acknowledgment of Country</a:t>
            </a:r>
          </a:p>
          <a:p>
            <a:endParaRPr lang="en-US" dirty="0"/>
          </a:p>
          <a:p>
            <a:r>
              <a:rPr lang="en-US" dirty="0"/>
              <a:t>Acknowledgment of people with disability, families, advocates and self-advocates</a:t>
            </a:r>
          </a:p>
          <a:p>
            <a:endParaRPr lang="en-US" dirty="0"/>
          </a:p>
          <a:p>
            <a:endParaRPr lang="en-US" dirty="0"/>
          </a:p>
          <a:p>
            <a:endParaRPr lang="en-AU" dirty="0"/>
          </a:p>
        </p:txBody>
      </p:sp>
    </p:spTree>
    <p:extLst>
      <p:ext uri="{BB962C8B-B14F-4D97-AF65-F5344CB8AC3E}">
        <p14:creationId xmlns:p14="http://schemas.microsoft.com/office/powerpoint/2010/main" val="2101672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D8A74-BEBD-4B3B-A5CE-E69714CEE092}"/>
              </a:ext>
            </a:extLst>
          </p:cNvPr>
          <p:cNvSpPr>
            <a:spLocks noGrp="1"/>
          </p:cNvSpPr>
          <p:nvPr>
            <p:ph type="title"/>
          </p:nvPr>
        </p:nvSpPr>
        <p:spPr/>
        <p:txBody>
          <a:bodyPr/>
          <a:lstStyle/>
          <a:p>
            <a:r>
              <a:rPr lang="en-US" dirty="0"/>
              <a:t>Role today</a:t>
            </a:r>
            <a:endParaRPr lang="en-AU" dirty="0"/>
          </a:p>
        </p:txBody>
      </p:sp>
      <p:sp>
        <p:nvSpPr>
          <p:cNvPr id="3" name="Content Placeholder 2">
            <a:extLst>
              <a:ext uri="{FF2B5EF4-FFF2-40B4-BE49-F238E27FC236}">
                <a16:creationId xmlns:a16="http://schemas.microsoft.com/office/drawing/2014/main" id="{941B9916-4679-40B9-816F-96857D5810E9}"/>
              </a:ext>
            </a:extLst>
          </p:cNvPr>
          <p:cNvSpPr>
            <a:spLocks noGrp="1"/>
          </p:cNvSpPr>
          <p:nvPr>
            <p:ph idx="1"/>
          </p:nvPr>
        </p:nvSpPr>
        <p:spPr>
          <a:xfrm>
            <a:off x="838200" y="2103211"/>
            <a:ext cx="4582886" cy="3889375"/>
          </a:xfrm>
        </p:spPr>
        <p:txBody>
          <a:bodyPr/>
          <a:lstStyle/>
          <a:p>
            <a:r>
              <a:rPr lang="en-US" dirty="0"/>
              <a:t>Disabled Peoples Organisations</a:t>
            </a:r>
          </a:p>
          <a:p>
            <a:endParaRPr lang="en-US" dirty="0"/>
          </a:p>
          <a:p>
            <a:r>
              <a:rPr lang="en-US" dirty="0"/>
              <a:t>Disability Representative Organisations</a:t>
            </a:r>
          </a:p>
          <a:p>
            <a:endParaRPr lang="en-US" dirty="0"/>
          </a:p>
          <a:p>
            <a:r>
              <a:rPr lang="en-US" dirty="0"/>
              <a:t>Supporters &amp; Allies</a:t>
            </a:r>
          </a:p>
          <a:p>
            <a:endParaRPr lang="en-US" dirty="0"/>
          </a:p>
          <a:p>
            <a:endParaRPr lang="en-US" dirty="0"/>
          </a:p>
          <a:p>
            <a:endParaRPr lang="en-AU" dirty="0"/>
          </a:p>
        </p:txBody>
      </p:sp>
      <p:grpSp>
        <p:nvGrpSpPr>
          <p:cNvPr id="8" name="Group 7">
            <a:extLst>
              <a:ext uri="{FF2B5EF4-FFF2-40B4-BE49-F238E27FC236}">
                <a16:creationId xmlns:a16="http://schemas.microsoft.com/office/drawing/2014/main" id="{39879DDB-7C46-694E-A46B-D5E0C84B09F4}"/>
              </a:ext>
            </a:extLst>
          </p:cNvPr>
          <p:cNvGrpSpPr/>
          <p:nvPr/>
        </p:nvGrpSpPr>
        <p:grpSpPr>
          <a:xfrm>
            <a:off x="5641520" y="653143"/>
            <a:ext cx="5510893" cy="5224677"/>
            <a:chOff x="5641520" y="653143"/>
            <a:chExt cx="5510893" cy="5224677"/>
          </a:xfrm>
        </p:grpSpPr>
        <p:sp>
          <p:nvSpPr>
            <p:cNvPr id="7" name="Rectangle 6">
              <a:extLst>
                <a:ext uri="{FF2B5EF4-FFF2-40B4-BE49-F238E27FC236}">
                  <a16:creationId xmlns:a16="http://schemas.microsoft.com/office/drawing/2014/main" id="{D27DC113-5113-B44A-A5FE-3C49DA3CE63A}"/>
                </a:ext>
              </a:extLst>
            </p:cNvPr>
            <p:cNvSpPr/>
            <p:nvPr/>
          </p:nvSpPr>
          <p:spPr>
            <a:xfrm>
              <a:off x="5641520" y="653143"/>
              <a:ext cx="5510893" cy="52246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ogos: Australian Autism Alliance&#10;&#10;Australian Federation of Disability Organisations&#10;&#10;Children and Young People with Disability Australia&#10;&#10;Disability Advocacy Network Australia (DANA)&#10;&#10;Every Australian Counts&#10;&#10;First Peoples Disability Network&#10;&#10;Inclusion Australia&#10;&#10;National Ethnic Disability Australia&#10;&#10;People with Disability Australia&#10;&#10;Women with Disabilities Australia&#10;&#10;Young People in Nursing Homes Alliance&#10;&#10;Autism Aspergers Advocacy Australia (A4)&#10;&#10;Blind Citizens Australia&#10;&#10;Brain Injury Australia&#10;&#10;Deaf Australia&#10;&#10;Deafblind Australia&#10;&#10;Deafness Forum of Australia&#10;&#10;Down Syndrome Australia&#10;&#10;National Mental Health Consumer and Carer Forum">
              <a:extLst>
                <a:ext uri="{FF2B5EF4-FFF2-40B4-BE49-F238E27FC236}">
                  <a16:creationId xmlns:a16="http://schemas.microsoft.com/office/drawing/2014/main" id="{C3B5A974-9CBB-DB4F-94B5-F6F3C247DE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342" y="781073"/>
              <a:ext cx="5421085" cy="5096747"/>
            </a:xfrm>
            <a:prstGeom prst="rect">
              <a:avLst/>
            </a:prstGeom>
          </p:spPr>
        </p:pic>
      </p:grpSp>
    </p:spTree>
    <p:extLst>
      <p:ext uri="{BB962C8B-B14F-4D97-AF65-F5344CB8AC3E}">
        <p14:creationId xmlns:p14="http://schemas.microsoft.com/office/powerpoint/2010/main" val="2427892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06250-6507-467F-93DA-178C44B83166}"/>
              </a:ext>
            </a:extLst>
          </p:cNvPr>
          <p:cNvSpPr>
            <a:spLocks noGrp="1"/>
          </p:cNvSpPr>
          <p:nvPr>
            <p:ph type="title"/>
          </p:nvPr>
        </p:nvSpPr>
        <p:spPr/>
        <p:txBody>
          <a:bodyPr>
            <a:normAutofit/>
          </a:bodyPr>
          <a:lstStyle/>
          <a:p>
            <a:r>
              <a:rPr lang="en-US" dirty="0"/>
              <a:t>O</a:t>
            </a:r>
            <a:r>
              <a:rPr lang="en-AU" dirty="0" err="1"/>
              <a:t>ur</a:t>
            </a:r>
            <a:r>
              <a:rPr lang="en-AU" dirty="0"/>
              <a:t> NDIS</a:t>
            </a:r>
          </a:p>
        </p:txBody>
      </p:sp>
      <p:sp>
        <p:nvSpPr>
          <p:cNvPr id="3" name="Content Placeholder 2">
            <a:extLst>
              <a:ext uri="{FF2B5EF4-FFF2-40B4-BE49-F238E27FC236}">
                <a16:creationId xmlns:a16="http://schemas.microsoft.com/office/drawing/2014/main" id="{23F0B765-0280-4047-939C-3A6486DFB9D8}"/>
              </a:ext>
            </a:extLst>
          </p:cNvPr>
          <p:cNvSpPr>
            <a:spLocks noGrp="1"/>
          </p:cNvSpPr>
          <p:nvPr>
            <p:ph idx="1"/>
          </p:nvPr>
        </p:nvSpPr>
        <p:spPr/>
        <p:txBody>
          <a:bodyPr>
            <a:normAutofit/>
          </a:bodyPr>
          <a:lstStyle/>
          <a:p>
            <a:pPr marL="0" indent="0">
              <a:buNone/>
            </a:pPr>
            <a:endParaRPr lang="en-US" dirty="0"/>
          </a:p>
          <a:p>
            <a:r>
              <a:rPr lang="en-AU" dirty="0">
                <a:effectLst/>
                <a:ea typeface="Calibri" panose="020F0502020204030204" pitchFamily="34" charset="0"/>
                <a:cs typeface="Calibri Light" panose="020F0302020204030204" pitchFamily="34" charset="0"/>
              </a:rPr>
              <a:t>Guiding Principle #08 of the NDIS Act</a:t>
            </a:r>
            <a:endParaRPr lang="en-US" dirty="0"/>
          </a:p>
          <a:p>
            <a:pPr marL="0" indent="0" algn="ctr">
              <a:buNone/>
            </a:pPr>
            <a:r>
              <a:rPr lang="en-AU" dirty="0">
                <a:solidFill>
                  <a:srgbClr val="5895A0"/>
                </a:solidFill>
                <a:ea typeface="Calibri" panose="020F0502020204030204" pitchFamily="34" charset="0"/>
                <a:cs typeface="Times New Roman" panose="02020603050405020304" pitchFamily="18" charset="0"/>
              </a:rPr>
              <a:t>“P</a:t>
            </a:r>
            <a:r>
              <a:rPr lang="en-AU" dirty="0">
                <a:solidFill>
                  <a:srgbClr val="5895A0"/>
                </a:solidFill>
                <a:effectLst/>
                <a:ea typeface="Calibri" panose="020F0502020204030204" pitchFamily="34" charset="0"/>
                <a:cs typeface="Times New Roman" panose="02020603050405020304" pitchFamily="18" charset="0"/>
              </a:rPr>
              <a:t>eople with disabilities have the right to engage as equal</a:t>
            </a:r>
            <a:br>
              <a:rPr lang="en-AU" dirty="0">
                <a:solidFill>
                  <a:srgbClr val="5895A0"/>
                </a:solidFill>
                <a:effectLst/>
                <a:ea typeface="Calibri" panose="020F0502020204030204" pitchFamily="34" charset="0"/>
                <a:cs typeface="Times New Roman" panose="02020603050405020304" pitchFamily="18" charset="0"/>
              </a:rPr>
            </a:br>
            <a:r>
              <a:rPr lang="en-AU" dirty="0">
                <a:solidFill>
                  <a:srgbClr val="5895A0"/>
                </a:solidFill>
                <a:effectLst/>
                <a:ea typeface="Calibri" panose="020F0502020204030204" pitchFamily="34" charset="0"/>
                <a:cs typeface="Times New Roman" panose="02020603050405020304" pitchFamily="18" charset="0"/>
              </a:rPr>
              <a:t>partners in decisions that will affect their lives”</a:t>
            </a:r>
          </a:p>
          <a:p>
            <a:pPr marL="0" indent="0" algn="ctr">
              <a:buNone/>
            </a:pPr>
            <a:endParaRPr lang="en-AU" dirty="0">
              <a:cs typeface="Times New Roman" panose="02020603050405020304" pitchFamily="18" charset="0"/>
            </a:endParaRPr>
          </a:p>
          <a:p>
            <a:r>
              <a:rPr lang="en-AU" dirty="0">
                <a:cs typeface="Calibri Light" panose="020F0302020204030204" pitchFamily="34" charset="0"/>
              </a:rPr>
              <a:t>NDIS Corporate Plan</a:t>
            </a:r>
            <a:endParaRPr lang="en-US" dirty="0"/>
          </a:p>
          <a:p>
            <a:pPr marL="0" indent="0" algn="ctr">
              <a:buNone/>
            </a:pPr>
            <a:r>
              <a:rPr lang="en-AU" dirty="0">
                <a:solidFill>
                  <a:srgbClr val="5895A0"/>
                </a:solidFill>
                <a:ea typeface="Calibri" panose="020F0502020204030204" pitchFamily="34" charset="0"/>
                <a:cs typeface="Times New Roman" panose="02020603050405020304" pitchFamily="18" charset="0"/>
              </a:rPr>
              <a:t>“Putting participants at the centre of everything we do</a:t>
            </a:r>
            <a:r>
              <a:rPr lang="en-AU" dirty="0">
                <a:solidFill>
                  <a:srgbClr val="5895A0"/>
                </a:solidFill>
                <a:effectLst/>
                <a:ea typeface="Calibri" panose="020F0502020204030204" pitchFamily="34" charset="0"/>
                <a:cs typeface="Times New Roman" panose="02020603050405020304" pitchFamily="18" charset="0"/>
              </a:rPr>
              <a:t>”</a:t>
            </a:r>
          </a:p>
          <a:p>
            <a:pPr marL="0" indent="0" algn="ctr">
              <a:buNone/>
            </a:pPr>
            <a:endParaRPr lang="en-AU" dirty="0"/>
          </a:p>
        </p:txBody>
      </p:sp>
    </p:spTree>
    <p:extLst>
      <p:ext uri="{BB962C8B-B14F-4D97-AF65-F5344CB8AC3E}">
        <p14:creationId xmlns:p14="http://schemas.microsoft.com/office/powerpoint/2010/main" val="1970964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B03AD-A800-46EB-B366-6F7630A68976}"/>
              </a:ext>
            </a:extLst>
          </p:cNvPr>
          <p:cNvSpPr>
            <a:spLocks noGrp="1"/>
          </p:cNvSpPr>
          <p:nvPr>
            <p:ph type="title"/>
          </p:nvPr>
        </p:nvSpPr>
        <p:spPr/>
        <p:txBody>
          <a:bodyPr/>
          <a:lstStyle/>
          <a:p>
            <a:r>
              <a:rPr lang="en-US"/>
              <a:t>Independent Assessments announced</a:t>
            </a:r>
            <a:endParaRPr lang="en-AU" dirty="0"/>
          </a:p>
        </p:txBody>
      </p:sp>
      <p:sp>
        <p:nvSpPr>
          <p:cNvPr id="3" name="Content Placeholder 2">
            <a:extLst>
              <a:ext uri="{FF2B5EF4-FFF2-40B4-BE49-F238E27FC236}">
                <a16:creationId xmlns:a16="http://schemas.microsoft.com/office/drawing/2014/main" id="{9E7FE001-8A36-443F-B581-E6CD29378BC5}"/>
              </a:ext>
            </a:extLst>
          </p:cNvPr>
          <p:cNvSpPr>
            <a:spLocks noGrp="1"/>
          </p:cNvSpPr>
          <p:nvPr>
            <p:ph idx="1"/>
          </p:nvPr>
        </p:nvSpPr>
        <p:spPr>
          <a:xfrm>
            <a:off x="838200" y="2530929"/>
            <a:ext cx="10515600" cy="2269671"/>
          </a:xfrm>
        </p:spPr>
        <p:txBody>
          <a:bodyPr/>
          <a:lstStyle/>
          <a:p>
            <a:pPr marL="0" indent="0">
              <a:buNone/>
            </a:pPr>
            <a:endParaRPr lang="en-AU" dirty="0">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r>
              <a:rPr lang="en-AU" dirty="0">
                <a:solidFill>
                  <a:srgbClr val="5895A0"/>
                </a:solidFill>
                <a:latin typeface="Calibri" panose="020F0502020204030204" pitchFamily="34" charset="0"/>
                <a:ea typeface="Calibri" panose="020F0502020204030204" pitchFamily="34" charset="0"/>
                <a:cs typeface="Times New Roman" panose="02020603050405020304" pitchFamily="18" charset="0"/>
              </a:rPr>
              <a:t>“P</a:t>
            </a:r>
            <a:r>
              <a:rPr lang="en-AU" dirty="0">
                <a:solidFill>
                  <a:srgbClr val="5895A0"/>
                </a:solidFill>
                <a:effectLst/>
                <a:latin typeface="Calibri" panose="020F0502020204030204" pitchFamily="34" charset="0"/>
                <a:ea typeface="Calibri" panose="020F0502020204030204" pitchFamily="34" charset="0"/>
                <a:cs typeface="Times New Roman" panose="02020603050405020304" pitchFamily="18" charset="0"/>
              </a:rPr>
              <a:t>eople with disability (</a:t>
            </a:r>
            <a:r>
              <a:rPr lang="en-AU" dirty="0">
                <a:solidFill>
                  <a:srgbClr val="5895A0"/>
                </a:solidFill>
                <a:latin typeface="Calibri" panose="020F0502020204030204" pitchFamily="34" charset="0"/>
                <a:ea typeface="Calibri" panose="020F0502020204030204" pitchFamily="34" charset="0"/>
                <a:cs typeface="Times New Roman" panose="02020603050405020304" pitchFamily="18" charset="0"/>
              </a:rPr>
              <a:t>will) </a:t>
            </a:r>
            <a:r>
              <a:rPr lang="en-AU" dirty="0">
                <a:solidFill>
                  <a:srgbClr val="5895A0"/>
                </a:solidFill>
                <a:effectLst/>
                <a:latin typeface="Calibri" panose="020F0502020204030204" pitchFamily="34" charset="0"/>
                <a:ea typeface="Calibri" panose="020F0502020204030204" pitchFamily="34" charset="0"/>
                <a:cs typeface="Times New Roman" panose="02020603050405020304" pitchFamily="18" charset="0"/>
              </a:rPr>
              <a:t>have a seat at the table</a:t>
            </a:r>
            <a:br>
              <a:rPr lang="en-AU" dirty="0">
                <a:solidFill>
                  <a:srgbClr val="5895A0"/>
                </a:solidFill>
                <a:effectLst/>
                <a:latin typeface="Calibri" panose="020F0502020204030204" pitchFamily="34" charset="0"/>
                <a:ea typeface="Calibri" panose="020F0502020204030204" pitchFamily="34" charset="0"/>
                <a:cs typeface="Times New Roman" panose="02020603050405020304" pitchFamily="18" charset="0"/>
              </a:rPr>
            </a:br>
            <a:r>
              <a:rPr lang="en-AU" dirty="0">
                <a:solidFill>
                  <a:srgbClr val="5895A0"/>
                </a:solidFill>
                <a:effectLst/>
                <a:latin typeface="Calibri" panose="020F0502020204030204" pitchFamily="34" charset="0"/>
                <a:ea typeface="Calibri" panose="020F0502020204030204" pitchFamily="34" charset="0"/>
                <a:cs typeface="Times New Roman" panose="02020603050405020304" pitchFamily="18" charset="0"/>
              </a:rPr>
              <a:t>when it comes to </a:t>
            </a:r>
            <a:r>
              <a:rPr lang="en-AU" u="sng" dirty="0">
                <a:solidFill>
                  <a:srgbClr val="5895A0"/>
                </a:solidFill>
                <a:effectLst/>
                <a:latin typeface="Calibri" panose="020F0502020204030204" pitchFamily="34" charset="0"/>
                <a:ea typeface="Calibri" panose="020F0502020204030204" pitchFamily="34" charset="0"/>
                <a:cs typeface="Times New Roman" panose="02020603050405020304" pitchFamily="18" charset="0"/>
              </a:rPr>
              <a:t>implementing</a:t>
            </a:r>
            <a:r>
              <a:rPr lang="en-AU" dirty="0">
                <a:solidFill>
                  <a:srgbClr val="5895A0"/>
                </a:solidFill>
                <a:effectLst/>
                <a:latin typeface="Calibri" panose="020F0502020204030204" pitchFamily="34" charset="0"/>
                <a:ea typeface="Calibri" panose="020F0502020204030204" pitchFamily="34" charset="0"/>
                <a:cs typeface="Times New Roman" panose="02020603050405020304" pitchFamily="18" charset="0"/>
              </a:rPr>
              <a:t> these reforms”.</a:t>
            </a:r>
          </a:p>
          <a:p>
            <a:endParaRPr lang="en-AU" dirty="0"/>
          </a:p>
        </p:txBody>
      </p:sp>
    </p:spTree>
    <p:extLst>
      <p:ext uri="{BB962C8B-B14F-4D97-AF65-F5344CB8AC3E}">
        <p14:creationId xmlns:p14="http://schemas.microsoft.com/office/powerpoint/2010/main" val="4058773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42C2FBF-6185-F147-BB8D-6861E14DA2DB}"/>
              </a:ext>
            </a:extLst>
          </p:cNvPr>
          <p:cNvSpPr/>
          <p:nvPr/>
        </p:nvSpPr>
        <p:spPr>
          <a:xfrm>
            <a:off x="166059" y="139093"/>
            <a:ext cx="5589199" cy="6571950"/>
          </a:xfrm>
          <a:prstGeom prst="rect">
            <a:avLst/>
          </a:prstGeom>
          <a:solidFill>
            <a:srgbClr val="1530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6E2B7F-00D7-4784-B858-78881575624D}"/>
              </a:ext>
            </a:extLst>
          </p:cNvPr>
          <p:cNvSpPr>
            <a:spLocks noGrp="1"/>
          </p:cNvSpPr>
          <p:nvPr>
            <p:ph type="title" idx="4294967295"/>
          </p:nvPr>
        </p:nvSpPr>
        <p:spPr>
          <a:xfrm>
            <a:off x="166058" y="1743679"/>
            <a:ext cx="5589199" cy="2889250"/>
          </a:xfrm>
        </p:spPr>
        <p:txBody>
          <a:bodyPr/>
          <a:lstStyle/>
          <a:p>
            <a:pPr algn="ctr"/>
            <a:r>
              <a:rPr lang="en-US" dirty="0">
                <a:solidFill>
                  <a:schemeClr val="bg1"/>
                </a:solidFill>
              </a:rPr>
              <a:t>The immediate problems</a:t>
            </a:r>
            <a:endParaRPr lang="en-AU" dirty="0">
              <a:solidFill>
                <a:schemeClr val="bg1"/>
              </a:solidFill>
            </a:endParaRPr>
          </a:p>
        </p:txBody>
      </p:sp>
      <p:sp>
        <p:nvSpPr>
          <p:cNvPr id="3" name="Content Placeholder 2">
            <a:extLst>
              <a:ext uri="{FF2B5EF4-FFF2-40B4-BE49-F238E27FC236}">
                <a16:creationId xmlns:a16="http://schemas.microsoft.com/office/drawing/2014/main" id="{247679E9-AE03-4B03-8EEF-F829B8E76ED4}"/>
              </a:ext>
            </a:extLst>
          </p:cNvPr>
          <p:cNvSpPr>
            <a:spLocks noGrp="1"/>
          </p:cNvSpPr>
          <p:nvPr>
            <p:ph idx="4294967295"/>
          </p:nvPr>
        </p:nvSpPr>
        <p:spPr>
          <a:xfrm>
            <a:off x="6376988" y="1191986"/>
            <a:ext cx="5167312" cy="4891313"/>
          </a:xfrm>
        </p:spPr>
        <p:txBody>
          <a:bodyPr>
            <a:normAutofit lnSpcReduction="10000"/>
          </a:bodyPr>
          <a:lstStyle/>
          <a:p>
            <a:r>
              <a:rPr lang="en-US" dirty="0"/>
              <a:t>People with disability were not consulted prior to the decision</a:t>
            </a:r>
          </a:p>
          <a:p>
            <a:endParaRPr lang="en-US" dirty="0"/>
          </a:p>
          <a:p>
            <a:r>
              <a:rPr lang="en-US" dirty="0"/>
              <a:t>This is a fundamental change to the way the NDIS works </a:t>
            </a:r>
          </a:p>
          <a:p>
            <a:endParaRPr lang="en-US" dirty="0"/>
          </a:p>
          <a:p>
            <a:r>
              <a:rPr lang="en-US" dirty="0"/>
              <a:t>The tools were designed for a different purpose</a:t>
            </a:r>
          </a:p>
          <a:p>
            <a:endParaRPr lang="en-US" dirty="0"/>
          </a:p>
          <a:p>
            <a:r>
              <a:rPr lang="en-US" dirty="0"/>
              <a:t>No transparent and thorough evaluation</a:t>
            </a:r>
            <a:endParaRPr lang="en-AU" dirty="0"/>
          </a:p>
        </p:txBody>
      </p:sp>
      <p:sp>
        <p:nvSpPr>
          <p:cNvPr id="6" name="Rectangle 5">
            <a:extLst>
              <a:ext uri="{FF2B5EF4-FFF2-40B4-BE49-F238E27FC236}">
                <a16:creationId xmlns:a16="http://schemas.microsoft.com/office/drawing/2014/main" id="{1E83E657-61E0-A34B-8DC9-F250E03A8361}"/>
              </a:ext>
            </a:extLst>
          </p:cNvPr>
          <p:cNvSpPr/>
          <p:nvPr/>
        </p:nvSpPr>
        <p:spPr>
          <a:xfrm>
            <a:off x="166058" y="6237514"/>
            <a:ext cx="5589199" cy="473529"/>
          </a:xfrm>
          <a:prstGeom prst="rect">
            <a:avLst/>
          </a:prstGeom>
          <a:solidFill>
            <a:srgbClr val="5895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0294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hoto of 7 people with disability outside Parliament House in Canberra. They are all wearing red Every Australian Counts teeshirts. ">
            <a:extLst>
              <a:ext uri="{FF2B5EF4-FFF2-40B4-BE49-F238E27FC236}">
                <a16:creationId xmlns:a16="http://schemas.microsoft.com/office/drawing/2014/main" id="{786862D6-FB7C-D144-81CC-C88354A0A299}"/>
              </a:ext>
            </a:extLst>
          </p:cNvPr>
          <p:cNvPicPr>
            <a:picLocks noChangeAspect="1"/>
          </p:cNvPicPr>
          <p:nvPr/>
        </p:nvPicPr>
        <p:blipFill rotWithShape="1">
          <a:blip r:embed="rId3">
            <a:extLst>
              <a:ext uri="{28A0092B-C50C-407E-A947-70E740481C1C}">
                <a14:useLocalDpi xmlns:a14="http://schemas.microsoft.com/office/drawing/2010/main" val="0"/>
              </a:ext>
            </a:extLst>
          </a:blip>
          <a:srcRect l="8897" t="-113" r="11253" b="155"/>
          <a:stretch/>
        </p:blipFill>
        <p:spPr>
          <a:xfrm>
            <a:off x="6912429" y="1779817"/>
            <a:ext cx="4441371" cy="3706585"/>
          </a:xfrm>
          <a:prstGeom prst="rect">
            <a:avLst/>
          </a:prstGeom>
        </p:spPr>
      </p:pic>
      <p:sp>
        <p:nvSpPr>
          <p:cNvPr id="2" name="Title 1">
            <a:extLst>
              <a:ext uri="{FF2B5EF4-FFF2-40B4-BE49-F238E27FC236}">
                <a16:creationId xmlns:a16="http://schemas.microsoft.com/office/drawing/2014/main" id="{B14934B2-148E-406F-9604-AA07706127A5}"/>
              </a:ext>
            </a:extLst>
          </p:cNvPr>
          <p:cNvSpPr>
            <a:spLocks noGrp="1"/>
          </p:cNvSpPr>
          <p:nvPr>
            <p:ph type="title"/>
          </p:nvPr>
        </p:nvSpPr>
        <p:spPr/>
        <p:txBody>
          <a:bodyPr/>
          <a:lstStyle/>
          <a:p>
            <a:r>
              <a:rPr lang="en-US" dirty="0"/>
              <a:t>Nothing about us, without us!</a:t>
            </a:r>
            <a:endParaRPr lang="en-AU" dirty="0"/>
          </a:p>
        </p:txBody>
      </p:sp>
      <p:sp>
        <p:nvSpPr>
          <p:cNvPr id="3" name="Content Placeholder 2">
            <a:extLst>
              <a:ext uri="{FF2B5EF4-FFF2-40B4-BE49-F238E27FC236}">
                <a16:creationId xmlns:a16="http://schemas.microsoft.com/office/drawing/2014/main" id="{D1BB47EA-6737-4378-AD34-72A2E851A0F0}"/>
              </a:ext>
            </a:extLst>
          </p:cNvPr>
          <p:cNvSpPr>
            <a:spLocks noGrp="1"/>
          </p:cNvSpPr>
          <p:nvPr>
            <p:ph idx="1"/>
          </p:nvPr>
        </p:nvSpPr>
        <p:spPr>
          <a:xfrm>
            <a:off x="838200" y="1847167"/>
            <a:ext cx="5693229" cy="3508603"/>
          </a:xfrm>
        </p:spPr>
        <p:txBody>
          <a:bodyPr>
            <a:normAutofit/>
          </a:bodyPr>
          <a:lstStyle/>
          <a:p>
            <a:r>
              <a:rPr lang="en-AU" dirty="0">
                <a:effectLst/>
                <a:latin typeface="Calibri" panose="020F0502020204030204" pitchFamily="34" charset="0"/>
                <a:ea typeface="Calibri" panose="020F0502020204030204" pitchFamily="34" charset="0"/>
                <a:cs typeface="Times New Roman" panose="02020603050405020304" pitchFamily="18" charset="0"/>
              </a:rPr>
              <a:t>STOP the rollout of compulsory assessments as they are currently planned</a:t>
            </a:r>
          </a:p>
          <a:p>
            <a:r>
              <a:rPr lang="en-AU" dirty="0">
                <a:latin typeface="Calibri" panose="020F0502020204030204" pitchFamily="34" charset="0"/>
                <a:ea typeface="Calibri" panose="020F0502020204030204" pitchFamily="34" charset="0"/>
                <a:cs typeface="Times New Roman" panose="02020603050405020304" pitchFamily="18" charset="0"/>
              </a:rPr>
              <a:t>Co-desi</a:t>
            </a:r>
            <a:r>
              <a:rPr lang="en-AU" dirty="0">
                <a:effectLst/>
                <a:latin typeface="Calibri" panose="020F0502020204030204" pitchFamily="34" charset="0"/>
                <a:ea typeface="Calibri" panose="020F0502020204030204" pitchFamily="34" charset="0"/>
                <a:cs typeface="Times New Roman" panose="02020603050405020304" pitchFamily="18" charset="0"/>
              </a:rPr>
              <a:t>gn a new access and planning process with people with disability, their families, supporters and the organisations who represent them.</a:t>
            </a:r>
          </a:p>
          <a:p>
            <a:endParaRPr lang="en-AU" dirty="0"/>
          </a:p>
        </p:txBody>
      </p:sp>
    </p:spTree>
    <p:extLst>
      <p:ext uri="{BB962C8B-B14F-4D97-AF65-F5344CB8AC3E}">
        <p14:creationId xmlns:p14="http://schemas.microsoft.com/office/powerpoint/2010/main" val="916782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09823-07D4-47C6-99CC-9D4AF0F5FEAC}"/>
              </a:ext>
            </a:extLst>
          </p:cNvPr>
          <p:cNvSpPr>
            <a:spLocks noGrp="1"/>
          </p:cNvSpPr>
          <p:nvPr>
            <p:ph type="title"/>
          </p:nvPr>
        </p:nvSpPr>
        <p:spPr/>
        <p:txBody>
          <a:bodyPr/>
          <a:lstStyle/>
          <a:p>
            <a:r>
              <a:rPr lang="en-US" dirty="0"/>
              <a:t>Will the information be ‘accurate’?</a:t>
            </a:r>
            <a:endParaRPr lang="en-AU" dirty="0"/>
          </a:p>
        </p:txBody>
      </p:sp>
      <p:sp>
        <p:nvSpPr>
          <p:cNvPr id="3" name="Content Placeholder 2">
            <a:extLst>
              <a:ext uri="{FF2B5EF4-FFF2-40B4-BE49-F238E27FC236}">
                <a16:creationId xmlns:a16="http://schemas.microsoft.com/office/drawing/2014/main" id="{29647E42-5245-4851-85D5-5C0E02BE81D7}"/>
              </a:ext>
            </a:extLst>
          </p:cNvPr>
          <p:cNvSpPr>
            <a:spLocks noGrp="1"/>
          </p:cNvSpPr>
          <p:nvPr>
            <p:ph idx="1"/>
          </p:nvPr>
        </p:nvSpPr>
        <p:spPr/>
        <p:txBody>
          <a:bodyPr>
            <a:normAutofit fontScale="92500" lnSpcReduction="20000"/>
          </a:bodyPr>
          <a:lstStyle/>
          <a:p>
            <a:pPr>
              <a:lnSpc>
                <a:spcPct val="115000"/>
              </a:lnSpc>
              <a:spcAft>
                <a:spcPts val="600"/>
              </a:spcAft>
            </a:pPr>
            <a:r>
              <a:rPr lang="en-AU" sz="3000" dirty="0">
                <a:latin typeface="Calibri" panose="020F0502020204030204" pitchFamily="34" charset="0"/>
                <a:ea typeface="Calibri" panose="020F0502020204030204" pitchFamily="34" charset="0"/>
                <a:cs typeface="Times New Roman" panose="02020603050405020304" pitchFamily="18" charset="0"/>
              </a:rPr>
              <a:t>M</a:t>
            </a:r>
            <a:r>
              <a:rPr lang="en-AU" sz="3000" dirty="0">
                <a:effectLst/>
                <a:latin typeface="Calibri" panose="020F0502020204030204" pitchFamily="34" charset="0"/>
                <a:ea typeface="Calibri" panose="020F0502020204030204" pitchFamily="34" charset="0"/>
                <a:cs typeface="Times New Roman" panose="02020603050405020304" pitchFamily="18" charset="0"/>
              </a:rPr>
              <a:t>any experts and academics say the tools are not designed to determine the level of support funding needed by an individual</a:t>
            </a:r>
          </a:p>
          <a:p>
            <a:pPr>
              <a:lnSpc>
                <a:spcPct val="115000"/>
              </a:lnSpc>
              <a:spcAft>
                <a:spcPts val="600"/>
              </a:spcAft>
            </a:pPr>
            <a:r>
              <a:rPr lang="en-AU" sz="3000" dirty="0">
                <a:effectLst/>
                <a:latin typeface="Calibri" panose="020F0502020204030204" pitchFamily="34" charset="0"/>
                <a:ea typeface="Calibri" panose="020F0502020204030204" pitchFamily="34" charset="0"/>
                <a:cs typeface="Times New Roman" panose="02020603050405020304" pitchFamily="18" charset="0"/>
              </a:rPr>
              <a:t>We have not been told how the level of funding in a package might change</a:t>
            </a:r>
          </a:p>
          <a:p>
            <a:pPr>
              <a:lnSpc>
                <a:spcPct val="115000"/>
              </a:lnSpc>
              <a:spcAft>
                <a:spcPts val="600"/>
              </a:spcAft>
            </a:pPr>
            <a:r>
              <a:rPr lang="en-AU" sz="3000" dirty="0">
                <a:effectLst/>
                <a:latin typeface="Calibri" panose="020F0502020204030204" pitchFamily="34" charset="0"/>
                <a:ea typeface="Calibri" panose="020F0502020204030204" pitchFamily="34" charset="0"/>
                <a:cs typeface="Times New Roman" panose="02020603050405020304" pitchFamily="18" charset="0"/>
              </a:rPr>
              <a:t>The results of the assessment cannot be challenged or appealed</a:t>
            </a:r>
          </a:p>
          <a:p>
            <a:pPr>
              <a:lnSpc>
                <a:spcPct val="115000"/>
              </a:lnSpc>
              <a:spcAft>
                <a:spcPts val="600"/>
              </a:spcAft>
            </a:pPr>
            <a:r>
              <a:rPr lang="en-AU" sz="3000" dirty="0">
                <a:latin typeface="Calibri" panose="020F0502020204030204" pitchFamily="34" charset="0"/>
                <a:ea typeface="Calibri" panose="020F0502020204030204" pitchFamily="34" charset="0"/>
                <a:cs typeface="Times New Roman" panose="02020603050405020304" pitchFamily="18" charset="0"/>
              </a:rPr>
              <a:t>P</a:t>
            </a:r>
            <a:r>
              <a:rPr lang="en-AU" sz="3000" dirty="0">
                <a:effectLst/>
                <a:latin typeface="Calibri" panose="020F0502020204030204" pitchFamily="34" charset="0"/>
                <a:ea typeface="Calibri" panose="020F0502020204030204" pitchFamily="34" charset="0"/>
                <a:cs typeface="Times New Roman" panose="02020603050405020304" pitchFamily="18" charset="0"/>
              </a:rPr>
              <a:t>eople might miss out on the NDIS, or not have their support</a:t>
            </a:r>
            <a:br>
              <a:rPr lang="en-AU" sz="3000" dirty="0">
                <a:effectLst/>
                <a:latin typeface="Calibri" panose="020F0502020204030204" pitchFamily="34" charset="0"/>
                <a:ea typeface="Calibri" panose="020F0502020204030204" pitchFamily="34" charset="0"/>
                <a:cs typeface="Times New Roman" panose="02020603050405020304" pitchFamily="18" charset="0"/>
              </a:rPr>
            </a:br>
            <a:r>
              <a:rPr lang="en-AU" sz="3000" dirty="0">
                <a:effectLst/>
                <a:latin typeface="Calibri" panose="020F0502020204030204" pitchFamily="34" charset="0"/>
                <a:ea typeface="Calibri" panose="020F0502020204030204" pitchFamily="34" charset="0"/>
                <a:cs typeface="Times New Roman" panose="02020603050405020304" pitchFamily="18" charset="0"/>
              </a:rPr>
              <a:t>needs met</a:t>
            </a:r>
          </a:p>
          <a:p>
            <a:pPr>
              <a:lnSpc>
                <a:spcPct val="115000"/>
              </a:lnSpc>
              <a:spcAft>
                <a:spcPts val="600"/>
              </a:spcAft>
            </a:pPr>
            <a:r>
              <a:rPr lang="en-AU" sz="3000" dirty="0">
                <a:latin typeface="Calibri" panose="020F0502020204030204" pitchFamily="34" charset="0"/>
                <a:ea typeface="Calibri" panose="020F0502020204030204" pitchFamily="34" charset="0"/>
                <a:cs typeface="Times New Roman" panose="02020603050405020304" pitchFamily="18" charset="0"/>
              </a:rPr>
              <a:t>A</a:t>
            </a:r>
            <a:r>
              <a:rPr lang="en-AU" sz="3000" dirty="0">
                <a:effectLst/>
                <a:latin typeface="Calibri" panose="020F0502020204030204" pitchFamily="34" charset="0"/>
                <a:ea typeface="Calibri" panose="020F0502020204030204" pitchFamily="34" charset="0"/>
                <a:cs typeface="Times New Roman" panose="02020603050405020304" pitchFamily="18" charset="0"/>
              </a:rPr>
              <a:t> strong transparent and independent evaluation is needed</a:t>
            </a:r>
          </a:p>
          <a:p>
            <a:endParaRPr lang="en-AU" dirty="0"/>
          </a:p>
        </p:txBody>
      </p:sp>
    </p:spTree>
    <p:extLst>
      <p:ext uri="{BB962C8B-B14F-4D97-AF65-F5344CB8AC3E}">
        <p14:creationId xmlns:p14="http://schemas.microsoft.com/office/powerpoint/2010/main" val="857650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09823-07D4-47C6-99CC-9D4AF0F5FEAC}"/>
              </a:ext>
            </a:extLst>
          </p:cNvPr>
          <p:cNvSpPr>
            <a:spLocks noGrp="1"/>
          </p:cNvSpPr>
          <p:nvPr>
            <p:ph type="title"/>
          </p:nvPr>
        </p:nvSpPr>
        <p:spPr/>
        <p:txBody>
          <a:bodyPr/>
          <a:lstStyle/>
          <a:p>
            <a:r>
              <a:rPr lang="en-US" dirty="0"/>
              <a:t>Change is OK</a:t>
            </a:r>
            <a:endParaRPr lang="en-AU" dirty="0"/>
          </a:p>
        </p:txBody>
      </p:sp>
      <p:sp>
        <p:nvSpPr>
          <p:cNvPr id="3" name="Content Placeholder 2">
            <a:extLst>
              <a:ext uri="{FF2B5EF4-FFF2-40B4-BE49-F238E27FC236}">
                <a16:creationId xmlns:a16="http://schemas.microsoft.com/office/drawing/2014/main" id="{29647E42-5245-4851-85D5-5C0E02BE81D7}"/>
              </a:ext>
            </a:extLst>
          </p:cNvPr>
          <p:cNvSpPr>
            <a:spLocks noGrp="1"/>
          </p:cNvSpPr>
          <p:nvPr>
            <p:ph idx="1"/>
          </p:nvPr>
        </p:nvSpPr>
        <p:spPr/>
        <p:txBody>
          <a:bodyPr>
            <a:normAutofit/>
          </a:bodyPr>
          <a:lstStyle/>
          <a:p>
            <a:pPr>
              <a:lnSpc>
                <a:spcPct val="115000"/>
              </a:lnSpc>
              <a:spcAft>
                <a:spcPts val="600"/>
              </a:spcAft>
            </a:pPr>
            <a:r>
              <a:rPr lang="en-AU" dirty="0">
                <a:latin typeface="Calibri" panose="020F0502020204030204" pitchFamily="34" charset="0"/>
                <a:ea typeface="Calibri" panose="020F0502020204030204" pitchFamily="34" charset="0"/>
                <a:cs typeface="Times New Roman" panose="02020603050405020304" pitchFamily="18" charset="0"/>
              </a:rPr>
              <a:t>T</a:t>
            </a:r>
            <a:r>
              <a:rPr lang="en-AU" dirty="0">
                <a:effectLst/>
                <a:latin typeface="Calibri" panose="020F0502020204030204" pitchFamily="34" charset="0"/>
                <a:ea typeface="Calibri" panose="020F0502020204030204" pitchFamily="34" charset="0"/>
                <a:cs typeface="Times New Roman" panose="02020603050405020304" pitchFamily="18" charset="0"/>
              </a:rPr>
              <a:t>he NDIS is world leading, it does need to try new things</a:t>
            </a:r>
          </a:p>
          <a:p>
            <a:pPr>
              <a:lnSpc>
                <a:spcPct val="115000"/>
              </a:lnSpc>
              <a:spcAft>
                <a:spcPts val="600"/>
              </a:spcAft>
            </a:pPr>
            <a:r>
              <a:rPr lang="en-AU" dirty="0">
                <a:latin typeface="Calibri" panose="020F0502020204030204" pitchFamily="34" charset="0"/>
                <a:ea typeface="Calibri" panose="020F0502020204030204" pitchFamily="34" charset="0"/>
                <a:cs typeface="Times New Roman" panose="02020603050405020304" pitchFamily="18" charset="0"/>
              </a:rPr>
              <a:t>T</a:t>
            </a:r>
            <a:r>
              <a:rPr lang="en-AU" dirty="0">
                <a:effectLst/>
                <a:latin typeface="Calibri" panose="020F0502020204030204" pitchFamily="34" charset="0"/>
                <a:ea typeface="Calibri" panose="020F0502020204030204" pitchFamily="34" charset="0"/>
                <a:cs typeface="Times New Roman" panose="02020603050405020304" pitchFamily="18" charset="0"/>
              </a:rPr>
              <a:t>he NDIS is complex and difficult to navigate. There are problems with fairness and consistency. While the scheme works well for some, others miss out.</a:t>
            </a:r>
          </a:p>
          <a:p>
            <a:pPr>
              <a:lnSpc>
                <a:spcPct val="115000"/>
              </a:lnSpc>
              <a:spcAft>
                <a:spcPts val="600"/>
              </a:spcAft>
            </a:pPr>
            <a:r>
              <a:rPr lang="en-AU" dirty="0">
                <a:effectLst/>
                <a:latin typeface="Calibri" panose="020F0502020204030204" pitchFamily="34" charset="0"/>
                <a:ea typeface="Calibri" panose="020F0502020204030204" pitchFamily="34" charset="0"/>
                <a:cs typeface="Times New Roman" panose="02020603050405020304" pitchFamily="18" charset="0"/>
              </a:rPr>
              <a:t>We want the NDIS to be fair and consistent. Of course. </a:t>
            </a:r>
          </a:p>
          <a:p>
            <a:pPr>
              <a:lnSpc>
                <a:spcPct val="115000"/>
              </a:lnSpc>
              <a:spcAft>
                <a:spcPts val="600"/>
              </a:spcAft>
            </a:pPr>
            <a:r>
              <a:rPr lang="en-AU" dirty="0">
                <a:effectLst/>
                <a:latin typeface="Calibri" panose="020F0502020204030204" pitchFamily="34" charset="0"/>
                <a:ea typeface="Calibri" panose="020F0502020204030204" pitchFamily="34" charset="0"/>
                <a:cs typeface="Times New Roman" panose="02020603050405020304" pitchFamily="18" charset="0"/>
              </a:rPr>
              <a:t>But we are concerned these changes will make things worse not better</a:t>
            </a:r>
          </a:p>
          <a:p>
            <a:endParaRPr lang="en-AU" dirty="0"/>
          </a:p>
        </p:txBody>
      </p:sp>
    </p:spTree>
    <p:extLst>
      <p:ext uri="{BB962C8B-B14F-4D97-AF65-F5344CB8AC3E}">
        <p14:creationId xmlns:p14="http://schemas.microsoft.com/office/powerpoint/2010/main" val="9676333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349</TotalTime>
  <Words>2735</Words>
  <Application>Microsoft Macintosh PowerPoint</Application>
  <PresentationFormat>Widescreen</PresentationFormat>
  <Paragraphs>147</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Symbol</vt:lpstr>
      <vt:lpstr>Office Theme</vt:lpstr>
      <vt:lpstr>MP &amp; Senator Briefing  Independent Assessments  Statement of Concern</vt:lpstr>
      <vt:lpstr>Acknowledgements</vt:lpstr>
      <vt:lpstr>Role today</vt:lpstr>
      <vt:lpstr>Our NDIS</vt:lpstr>
      <vt:lpstr>Independent Assessments announced</vt:lpstr>
      <vt:lpstr>The immediate problems</vt:lpstr>
      <vt:lpstr>Nothing about us, without us!</vt:lpstr>
      <vt:lpstr>Will the information be ‘accurate’?</vt:lpstr>
      <vt:lpstr>Change is OK</vt:lpstr>
      <vt:lpstr>The obvious solution</vt:lpstr>
      <vt:lpstr>We want the NDIS we fought for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Catherine McAlpine</dc:creator>
  <cp:lastModifiedBy>jean</cp:lastModifiedBy>
  <cp:revision>24</cp:revision>
  <dcterms:created xsi:type="dcterms:W3CDTF">2021-03-06T05:21:06Z</dcterms:created>
  <dcterms:modified xsi:type="dcterms:W3CDTF">2021-03-24T00:13:21Z</dcterms:modified>
</cp:coreProperties>
</file>